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327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326" r:id="rId32"/>
    <p:sldId id="285" r:id="rId33"/>
    <p:sldId id="286" r:id="rId34"/>
    <p:sldId id="287" r:id="rId35"/>
    <p:sldId id="288" r:id="rId36"/>
    <p:sldId id="289" r:id="rId37"/>
    <p:sldId id="290" r:id="rId38"/>
    <p:sldId id="328" r:id="rId39"/>
    <p:sldId id="291" r:id="rId40"/>
    <p:sldId id="292" r:id="rId41"/>
    <p:sldId id="295" r:id="rId42"/>
    <p:sldId id="293" r:id="rId43"/>
    <p:sldId id="296" r:id="rId44"/>
    <p:sldId id="298" r:id="rId45"/>
    <p:sldId id="294" r:id="rId46"/>
    <p:sldId id="299" r:id="rId47"/>
    <p:sldId id="300" r:id="rId48"/>
    <p:sldId id="303" r:id="rId49"/>
    <p:sldId id="305" r:id="rId50"/>
    <p:sldId id="301" r:id="rId51"/>
    <p:sldId id="302" r:id="rId52"/>
    <p:sldId id="304" r:id="rId53"/>
    <p:sldId id="306" r:id="rId54"/>
    <p:sldId id="307" r:id="rId55"/>
    <p:sldId id="308" r:id="rId56"/>
    <p:sldId id="309" r:id="rId57"/>
    <p:sldId id="310" r:id="rId58"/>
    <p:sldId id="311" r:id="rId59"/>
    <p:sldId id="312" r:id="rId60"/>
    <p:sldId id="313" r:id="rId61"/>
    <p:sldId id="314" r:id="rId62"/>
    <p:sldId id="315" r:id="rId63"/>
    <p:sldId id="316" r:id="rId64"/>
    <p:sldId id="317" r:id="rId65"/>
    <p:sldId id="318" r:id="rId66"/>
    <p:sldId id="319" r:id="rId67"/>
    <p:sldId id="320" r:id="rId68"/>
    <p:sldId id="321" r:id="rId69"/>
    <p:sldId id="322" r:id="rId70"/>
    <p:sldId id="323" r:id="rId71"/>
    <p:sldId id="324" r:id="rId72"/>
    <p:sldId id="325" r:id="rId73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6" name="Shape 13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Κείμενο τίτλου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t>Κείμενο τίτλου</a:t>
            </a:r>
          </a:p>
        </p:txBody>
      </p:sp>
      <p:sp>
        <p:nvSpPr>
          <p:cNvPr id="12" name="Επίπεδο κύριου τμήματος ένα…"/>
          <p:cNvSpPr txBox="1"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13" name="Αριθμός σλάιντ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Κείμενο τίτλου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Κείμενο τίτλου</a:t>
            </a:r>
          </a:p>
        </p:txBody>
      </p:sp>
      <p:sp>
        <p:nvSpPr>
          <p:cNvPr id="21" name="Επίπεδο κύριου τμήματος ένα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22" name="Αριθμός σλάιντ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Κείμενο τίτλου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t>Κείμενο τίτλου</a:t>
            </a:r>
          </a:p>
        </p:txBody>
      </p:sp>
      <p:sp>
        <p:nvSpPr>
          <p:cNvPr id="30" name="Επίπεδο κύριου τμήματος ένα…"/>
          <p:cNvSpPr txBox="1"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31" name="Αριθμός σλάιντ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Κείμενο τίτλου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Κείμενο τίτλου</a:t>
            </a:r>
          </a:p>
        </p:txBody>
      </p:sp>
      <p:sp>
        <p:nvSpPr>
          <p:cNvPr id="39" name="Επίπεδο κύριου τμήματος ένα…"/>
          <p:cNvSpPr txBox="1"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40" name="Αριθμός σλάιντ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Κείμενο τίτλου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Κείμενο τίτλου</a:t>
            </a:r>
          </a:p>
        </p:txBody>
      </p:sp>
      <p:sp>
        <p:nvSpPr>
          <p:cNvPr id="48" name="Επίπεδο κύριου τμήματος ένα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49" name="4 - Θέση κειμένου"/>
          <p:cNvSpPr>
            <a:spLocks noGrp="1"/>
          </p:cNvSpPr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Αριθμός σλάιντ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Κείμενο τίτλου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Κείμενο τίτλου</a:t>
            </a:r>
          </a:p>
        </p:txBody>
      </p:sp>
      <p:sp>
        <p:nvSpPr>
          <p:cNvPr id="58" name="Αριθμός σλάιντ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Αριθμός σλάιντ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Κείμενο τίτλου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Κείμενο τίτλου</a:t>
            </a:r>
          </a:p>
        </p:txBody>
      </p:sp>
      <p:sp>
        <p:nvSpPr>
          <p:cNvPr id="73" name="Επίπεδο κύριου τμήματος ένα…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74" name="3 - Θέση κειμένου"/>
          <p:cNvSpPr>
            <a:spLocks noGrp="1"/>
          </p:cNvSpPr>
          <p:nvPr>
            <p:ph type="body" sz="half" idx="21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  <a:endParaRPr/>
          </a:p>
        </p:txBody>
      </p:sp>
      <p:sp>
        <p:nvSpPr>
          <p:cNvPr id="75" name="Αριθμός σλάιντ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Κείμενο τίτλου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Κείμενο τίτλου</a:t>
            </a:r>
          </a:p>
        </p:txBody>
      </p:sp>
      <p:sp>
        <p:nvSpPr>
          <p:cNvPr id="83" name="2 - Θέση εικόνας"/>
          <p:cNvSpPr>
            <a:spLocks noGrp="1"/>
          </p:cNvSpPr>
          <p:nvPr>
            <p:ph type="pic" sz="half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Επίπεδο κύριου τμήματος ένα…"/>
          <p:cNvSpPr txBox="1"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85" name="Αριθμός σλάιντ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Κείμενο τίτλου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Κείμενο τίτλου</a:t>
            </a:r>
          </a:p>
        </p:txBody>
      </p:sp>
      <p:sp>
        <p:nvSpPr>
          <p:cNvPr id="93" name="Επίπεδο κύριου τμήματος ένα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94" name="Αριθμός σλάιντ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Κείμενο τίτλου"/>
          <p:cNvSpPr txBox="1">
            <a:spLocks noGrp="1"/>
          </p:cNvSpPr>
          <p:nvPr>
            <p:ph type="title"/>
          </p:nvPr>
        </p:nvSpPr>
        <p:spPr>
          <a:xfrm>
            <a:off x="628650" y="1131093"/>
            <a:ext cx="7886700" cy="994173"/>
          </a:xfrm>
          <a:prstGeom prst="rect">
            <a:avLst/>
          </a:prstGeom>
        </p:spPr>
        <p:txBody>
          <a:bodyPr lIns="34289" tIns="34289" rIns="34289" bIns="34289"/>
          <a:lstStyle>
            <a:lvl1pPr algn="l">
              <a:lnSpc>
                <a:spcPct val="90000"/>
              </a:lnSpc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Κείμενο τίτλου</a:t>
            </a:r>
          </a:p>
        </p:txBody>
      </p:sp>
      <p:sp>
        <p:nvSpPr>
          <p:cNvPr id="102" name="Επίπεδο κύριου τμήματος ένα…"/>
          <p:cNvSpPr txBox="1">
            <a:spLocks noGrp="1"/>
          </p:cNvSpPr>
          <p:nvPr>
            <p:ph type="body" idx="1"/>
          </p:nvPr>
        </p:nvSpPr>
        <p:spPr>
          <a:xfrm>
            <a:off x="628650" y="2226468"/>
            <a:ext cx="7886700" cy="3263505"/>
          </a:xfrm>
          <a:prstGeom prst="rect">
            <a:avLst/>
          </a:prstGeom>
        </p:spPr>
        <p:txBody>
          <a:bodyPr lIns="34289" tIns="34289" rIns="34289" bIns="34289"/>
          <a:lstStyle>
            <a:lvl1pPr marL="228600" indent="-228600">
              <a:lnSpc>
                <a:spcPct val="90000"/>
              </a:lnSpc>
              <a:spcBef>
                <a:spcPts val="1000"/>
              </a:spcBef>
              <a:defRPr sz="2800"/>
            </a:lvl1pPr>
            <a:lvl2pPr marL="723900" indent="-266700">
              <a:lnSpc>
                <a:spcPct val="90000"/>
              </a:lnSpc>
              <a:spcBef>
                <a:spcPts val="1000"/>
              </a:spcBef>
              <a:buChar char="•"/>
              <a:defRPr sz="2800"/>
            </a:lvl2pPr>
            <a:lvl3pPr marL="1234439" indent="-320039">
              <a:lnSpc>
                <a:spcPct val="90000"/>
              </a:lnSpc>
              <a:spcBef>
                <a:spcPts val="1000"/>
              </a:spcBef>
              <a:defRPr sz="2800"/>
            </a:lvl3pPr>
            <a:lvl4pPr marL="1727200" indent="-355600">
              <a:lnSpc>
                <a:spcPct val="90000"/>
              </a:lnSpc>
              <a:spcBef>
                <a:spcPts val="1000"/>
              </a:spcBef>
              <a:buChar char="•"/>
              <a:defRPr sz="2800"/>
            </a:lvl4pPr>
            <a:lvl5pPr marL="2184400" indent="-355600">
              <a:lnSpc>
                <a:spcPct val="90000"/>
              </a:lnSpc>
              <a:spcBef>
                <a:spcPts val="1000"/>
              </a:spcBef>
              <a:buChar char="•"/>
              <a:defRPr sz="2800"/>
            </a:lvl5pPr>
          </a:lstStyle>
          <a:p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103" name="Αριθμός σλάιντ"/>
          <p:cNvSpPr txBox="1">
            <a:spLocks noGrp="1"/>
          </p:cNvSpPr>
          <p:nvPr>
            <p:ph type="sldNum" sz="quarter" idx="2"/>
          </p:nvPr>
        </p:nvSpPr>
        <p:spPr>
          <a:xfrm>
            <a:off x="8279586" y="5648711"/>
            <a:ext cx="235765" cy="225446"/>
          </a:xfrm>
          <a:prstGeom prst="rect">
            <a:avLst/>
          </a:prstGeom>
        </p:spPr>
        <p:txBody>
          <a:bodyPr lIns="34289" tIns="34289" rIns="34289" bIns="34289"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Κείμενο τίτλου"/>
          <p:cNvSpPr txBox="1">
            <a:spLocks noGrp="1"/>
          </p:cNvSpPr>
          <p:nvPr>
            <p:ph type="title"/>
          </p:nvPr>
        </p:nvSpPr>
        <p:spPr>
          <a:xfrm>
            <a:off x="1143000" y="1699022"/>
            <a:ext cx="6858000" cy="1790701"/>
          </a:xfrm>
          <a:prstGeom prst="rect">
            <a:avLst/>
          </a:prstGeom>
        </p:spPr>
        <p:txBody>
          <a:bodyPr lIns="34289" tIns="34289" rIns="34289" bIns="34289" anchor="b"/>
          <a:lstStyle>
            <a:lvl1pPr>
              <a:lnSpc>
                <a:spcPct val="90000"/>
              </a:lnSpc>
              <a:defRPr sz="60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Κείμενο τίτλου</a:t>
            </a:r>
          </a:p>
        </p:txBody>
      </p:sp>
      <p:sp>
        <p:nvSpPr>
          <p:cNvPr id="111" name="Επίπεδο κύριου τμήματος ένα…"/>
          <p:cNvSpPr txBox="1">
            <a:spLocks noGrp="1"/>
          </p:cNvSpPr>
          <p:nvPr>
            <p:ph type="body" sz="quarter" idx="1"/>
          </p:nvPr>
        </p:nvSpPr>
        <p:spPr>
          <a:xfrm>
            <a:off x="1143000" y="3558778"/>
            <a:ext cx="6858000" cy="1241822"/>
          </a:xfrm>
          <a:prstGeom prst="rect">
            <a:avLst/>
          </a:prstGeom>
        </p:spPr>
        <p:txBody>
          <a:bodyPr lIns="34289" tIns="34289" rIns="34289" bIns="34289"/>
          <a:lstStyle>
            <a:lvl1pPr marL="0" indent="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1pPr>
            <a:lvl2pPr marL="0" indent="4572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2pPr>
            <a:lvl3pPr marL="0" indent="9144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3pPr>
            <a:lvl4pPr marL="0" indent="13716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4pPr>
            <a:lvl5pPr marL="0" indent="18288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5pPr>
          </a:lstStyle>
          <a:p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112" name="Αριθμός σλάιντ"/>
          <p:cNvSpPr txBox="1">
            <a:spLocks noGrp="1"/>
          </p:cNvSpPr>
          <p:nvPr>
            <p:ph type="sldNum" sz="quarter" idx="2"/>
          </p:nvPr>
        </p:nvSpPr>
        <p:spPr>
          <a:xfrm>
            <a:off x="8279586" y="5648711"/>
            <a:ext cx="235765" cy="225446"/>
          </a:xfrm>
          <a:prstGeom prst="rect">
            <a:avLst/>
          </a:prstGeom>
        </p:spPr>
        <p:txBody>
          <a:bodyPr lIns="34289" tIns="34289" rIns="34289" bIns="34289"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Κείμενο τίτλου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57200"/>
          </a:lstStyle>
          <a:p>
            <a:r>
              <a:t>Κείμενο τίτλου</a:t>
            </a:r>
          </a:p>
        </p:txBody>
      </p:sp>
      <p:sp>
        <p:nvSpPr>
          <p:cNvPr id="120" name="Αριθμός σλάιντ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 defTabSz="457200"/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Κείμενο τίτλου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57200"/>
          </a:lstStyle>
          <a:p>
            <a:r>
              <a:t>Κείμενο τίτλου</a:t>
            </a:r>
          </a:p>
        </p:txBody>
      </p:sp>
      <p:sp>
        <p:nvSpPr>
          <p:cNvPr id="128" name="Επίπεδο κύριου τμήματος ένα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defTabSz="457200"/>
            <a:lvl2pPr defTabSz="457200"/>
            <a:lvl3pPr defTabSz="457200"/>
            <a:lvl4pPr defTabSz="457200"/>
            <a:lvl5pPr defTabSz="457200"/>
          </a:lstStyle>
          <a:p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129" name="Αριθμός σλάιντ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 defTabSz="457200"/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είμενο τίτλου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Κείμενο τίτλου</a:t>
            </a:r>
          </a:p>
        </p:txBody>
      </p:sp>
      <p:sp>
        <p:nvSpPr>
          <p:cNvPr id="3" name="Επίπεδο κύριου τμήματος ένα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4" name="Αριθμός σλάιντ"/>
          <p:cNvSpPr txBox="1">
            <a:spLocks noGrp="1"/>
          </p:cNvSpPr>
          <p:nvPr>
            <p:ph type="sldNum" sz="quarter" idx="2"/>
          </p:nvPr>
        </p:nvSpPr>
        <p:spPr>
          <a:xfrm>
            <a:off x="8428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6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0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0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0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0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0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0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4 - Εικόνα" descr="4 - Εικόνα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2267743" y="0"/>
            <a:ext cx="4847751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1 - Τίτλος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ΣΑΝΤΟΥΡΙ: Κατηγορία &amp; Ταυτότητα</a:t>
            </a:r>
          </a:p>
        </p:txBody>
      </p:sp>
      <p:sp>
        <p:nvSpPr>
          <p:cNvPr id="141" name="2 - Θέση κειμένου"/>
          <p:cNvSpPr txBox="1">
            <a:spLocks noGrp="1"/>
          </p:cNvSpPr>
          <p:nvPr>
            <p:ph type="body" sz="quarter" idx="1"/>
          </p:nvPr>
        </p:nvSpPr>
        <p:spPr>
          <a:xfrm>
            <a:off x="228599" y="4392612"/>
            <a:ext cx="8519865" cy="1988716"/>
          </a:xfrm>
          <a:prstGeom prst="rect">
            <a:avLst/>
          </a:prstGeom>
        </p:spPr>
        <p:txBody>
          <a:bodyPr>
            <a:noAutofit/>
          </a:bodyPr>
          <a:lstStyle/>
          <a:p>
            <a:pPr marL="222884" indent="-222884" algn="ctr" defTabSz="594359">
              <a:spcBef>
                <a:spcPts val="400"/>
              </a:spcBef>
              <a:buSzTx/>
              <a:buNone/>
              <a:defRPr sz="2080"/>
            </a:pPr>
            <a:r>
              <a:rPr b="1" dirty="0"/>
              <a:t>• </a:t>
            </a:r>
            <a:r>
              <a:rPr b="1" dirty="0" err="1"/>
              <a:t>Κατηγορία</a:t>
            </a:r>
            <a:r>
              <a:rPr b="1" dirty="0"/>
              <a:t>: </a:t>
            </a:r>
            <a:r>
              <a:rPr b="1" dirty="0" err="1"/>
              <a:t>Έγχορδα</a:t>
            </a:r>
            <a:r>
              <a:rPr b="1" dirty="0"/>
              <a:t> (</a:t>
            </a:r>
            <a:r>
              <a:rPr b="1" dirty="0" err="1"/>
              <a:t>Χορδόφωνα</a:t>
            </a:r>
            <a:r>
              <a:rPr b="1" dirty="0"/>
              <a:t>) – </a:t>
            </a:r>
            <a:r>
              <a:rPr b="1" dirty="0" err="1"/>
              <a:t>Επικρουόμενα</a:t>
            </a:r>
            <a:r>
              <a:rPr b="1" dirty="0" smtClean="0"/>
              <a:t>.</a:t>
            </a:r>
            <a:endParaRPr lang="el-GR" b="1" dirty="0" smtClean="0"/>
          </a:p>
          <a:p>
            <a:pPr marL="222884" indent="-222884" algn="ctr" defTabSz="594359">
              <a:spcBef>
                <a:spcPts val="400"/>
              </a:spcBef>
              <a:buSzTx/>
              <a:buNone/>
              <a:defRPr sz="2080"/>
            </a:pPr>
            <a:endParaRPr b="1" dirty="0"/>
          </a:p>
          <a:p>
            <a:pPr marL="222884" indent="-222884" algn="ctr" defTabSz="594359">
              <a:spcBef>
                <a:spcPts val="400"/>
              </a:spcBef>
              <a:buSzTx/>
              <a:buNone/>
              <a:defRPr sz="2080"/>
            </a:pPr>
            <a:r>
              <a:rPr b="1" dirty="0"/>
              <a:t>• </a:t>
            </a:r>
            <a:r>
              <a:rPr b="1" dirty="0" err="1"/>
              <a:t>Περιγραφή</a:t>
            </a:r>
            <a:r>
              <a:rPr b="1" dirty="0"/>
              <a:t>: </a:t>
            </a:r>
            <a:r>
              <a:rPr b="1" dirty="0" err="1"/>
              <a:t>Επίπεδο</a:t>
            </a:r>
            <a:r>
              <a:rPr b="1" dirty="0"/>
              <a:t> </a:t>
            </a:r>
            <a:r>
              <a:rPr b="1" dirty="0" err="1"/>
              <a:t>ηχείο</a:t>
            </a:r>
            <a:r>
              <a:rPr b="1" dirty="0"/>
              <a:t> </a:t>
            </a:r>
            <a:r>
              <a:rPr b="1" dirty="0" err="1"/>
              <a:t>σε</a:t>
            </a:r>
            <a:r>
              <a:rPr b="1" dirty="0"/>
              <a:t> </a:t>
            </a:r>
            <a:r>
              <a:rPr b="1" dirty="0" err="1"/>
              <a:t>σχήμα</a:t>
            </a:r>
            <a:r>
              <a:rPr b="1" dirty="0"/>
              <a:t> </a:t>
            </a:r>
            <a:r>
              <a:rPr b="1" dirty="0" err="1"/>
              <a:t>τραπεζίου</a:t>
            </a:r>
            <a:r>
              <a:rPr b="1" dirty="0"/>
              <a:t>, </a:t>
            </a:r>
            <a:r>
              <a:rPr b="1" dirty="0" err="1"/>
              <a:t>πάνω</a:t>
            </a:r>
            <a:r>
              <a:rPr b="1" dirty="0"/>
              <a:t> </a:t>
            </a:r>
            <a:r>
              <a:rPr b="1" dirty="0" err="1"/>
              <a:t>στο</a:t>
            </a:r>
            <a:r>
              <a:rPr b="1" dirty="0"/>
              <a:t> </a:t>
            </a:r>
            <a:r>
              <a:rPr b="1" dirty="0" err="1"/>
              <a:t>οποίο</a:t>
            </a:r>
            <a:r>
              <a:rPr b="1" dirty="0"/>
              <a:t> </a:t>
            </a:r>
            <a:r>
              <a:rPr b="1" dirty="0" err="1"/>
              <a:t>είναι</a:t>
            </a:r>
            <a:r>
              <a:rPr b="1" dirty="0"/>
              <a:t> </a:t>
            </a:r>
            <a:r>
              <a:rPr b="1" dirty="0" err="1"/>
              <a:t>τεντωμένες</a:t>
            </a:r>
            <a:r>
              <a:rPr b="1" dirty="0"/>
              <a:t> </a:t>
            </a:r>
            <a:r>
              <a:rPr b="1" dirty="0" err="1"/>
              <a:t>δεκάδες</a:t>
            </a:r>
            <a:r>
              <a:rPr b="1" dirty="0"/>
              <a:t> </a:t>
            </a:r>
            <a:r>
              <a:rPr b="1" dirty="0" err="1"/>
              <a:t>μεταλλικές</a:t>
            </a:r>
            <a:r>
              <a:rPr b="1" dirty="0"/>
              <a:t> </a:t>
            </a:r>
            <a:r>
              <a:rPr b="1" dirty="0" err="1"/>
              <a:t>χορδές</a:t>
            </a:r>
            <a:r>
              <a:rPr b="1" dirty="0"/>
              <a:t>.</a:t>
            </a:r>
          </a:p>
        </p:txBody>
      </p:sp>
      <p:pic>
        <p:nvPicPr>
          <p:cNvPr id="142" name="Γκαλερί εικόνων" descr="Γκαλερί εικόνων"/>
          <p:cNvPicPr>
            <a:picLocks noChangeAspect="1"/>
          </p:cNvPicPr>
          <p:nvPr/>
        </p:nvPicPr>
        <p:blipFill>
          <a:blip r:embed="rId2" cstate="print">
            <a:extLst/>
          </a:blip>
          <a:srcRect t="259" b="259"/>
          <a:stretch>
            <a:fillRect/>
          </a:stretch>
        </p:blipFill>
        <p:spPr>
          <a:xfrm>
            <a:off x="2100708" y="1225723"/>
            <a:ext cx="4942584" cy="308362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1 - Τίτλος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ΣΑΝΤΟΥΡΙ: Ιστορικά Στοιχεία</a:t>
            </a:r>
          </a:p>
        </p:txBody>
      </p:sp>
      <p:sp>
        <p:nvSpPr>
          <p:cNvPr id="145" name="2 - Θέση κειμένου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algn="ctr">
              <a:buSzTx/>
              <a:buNone/>
            </a:pPr>
            <a:r>
              <a:rPr dirty="0"/>
              <a:t>• </a:t>
            </a:r>
            <a:r>
              <a:rPr dirty="0" err="1"/>
              <a:t>Εμφάνιση</a:t>
            </a:r>
            <a:r>
              <a:rPr dirty="0"/>
              <a:t>: </a:t>
            </a:r>
            <a:r>
              <a:rPr dirty="0" err="1"/>
              <a:t>Οι</a:t>
            </a:r>
            <a:r>
              <a:rPr dirty="0"/>
              <a:t> </a:t>
            </a:r>
            <a:r>
              <a:rPr dirty="0" err="1"/>
              <a:t>ρίζες</a:t>
            </a:r>
            <a:r>
              <a:rPr dirty="0"/>
              <a:t> </a:t>
            </a:r>
            <a:r>
              <a:rPr dirty="0" err="1"/>
              <a:t>του</a:t>
            </a:r>
            <a:r>
              <a:rPr dirty="0"/>
              <a:t> </a:t>
            </a:r>
            <a:r>
              <a:rPr dirty="0" err="1"/>
              <a:t>εντοπίζονται</a:t>
            </a:r>
            <a:r>
              <a:rPr dirty="0"/>
              <a:t> </a:t>
            </a:r>
            <a:r>
              <a:rPr dirty="0" err="1"/>
              <a:t>στην</a:t>
            </a:r>
            <a:r>
              <a:rPr dirty="0"/>
              <a:t> </a:t>
            </a:r>
            <a:r>
              <a:rPr b="1" dirty="0" err="1"/>
              <a:t>αρχαία</a:t>
            </a:r>
            <a:r>
              <a:rPr b="1" dirty="0"/>
              <a:t> </a:t>
            </a:r>
            <a:r>
              <a:rPr b="1" dirty="0" err="1"/>
              <a:t>Μεσοποταμία</a:t>
            </a:r>
            <a:r>
              <a:rPr b="1" dirty="0"/>
              <a:t> (</a:t>
            </a:r>
            <a:r>
              <a:rPr b="1" dirty="0" err="1"/>
              <a:t>περίπου</a:t>
            </a:r>
            <a:r>
              <a:rPr b="1" dirty="0"/>
              <a:t> 1600 </a:t>
            </a:r>
            <a:r>
              <a:rPr b="1" dirty="0" err="1"/>
              <a:t>π.Χ</a:t>
            </a:r>
            <a:r>
              <a:rPr b="1" dirty="0"/>
              <a:t>.) </a:t>
            </a:r>
            <a:r>
              <a:rPr b="1" dirty="0" err="1"/>
              <a:t>και</a:t>
            </a:r>
            <a:r>
              <a:rPr b="1" dirty="0"/>
              <a:t> </a:t>
            </a:r>
            <a:r>
              <a:rPr b="1" dirty="0" err="1"/>
              <a:t>στην</a:t>
            </a:r>
            <a:r>
              <a:rPr b="1" dirty="0"/>
              <a:t> </a:t>
            </a:r>
            <a:r>
              <a:rPr b="1" dirty="0" err="1"/>
              <a:t>Περσία</a:t>
            </a:r>
            <a:r>
              <a:rPr b="1" dirty="0"/>
              <a:t>.</a:t>
            </a:r>
          </a:p>
          <a:p>
            <a:pPr algn="ctr">
              <a:buSzTx/>
              <a:buNone/>
            </a:pPr>
            <a:endParaRPr dirty="0"/>
          </a:p>
          <a:p>
            <a:pPr algn="ctr">
              <a:buSzTx/>
              <a:buNone/>
            </a:pPr>
            <a:r>
              <a:rPr dirty="0"/>
              <a:t>• </a:t>
            </a:r>
            <a:r>
              <a:rPr dirty="0" err="1"/>
              <a:t>Στην</a:t>
            </a:r>
            <a:r>
              <a:rPr dirty="0"/>
              <a:t> </a:t>
            </a:r>
            <a:r>
              <a:rPr dirty="0" err="1"/>
              <a:t>Ελλάδα</a:t>
            </a:r>
            <a:r>
              <a:rPr dirty="0"/>
              <a:t>: </a:t>
            </a:r>
            <a:r>
              <a:rPr dirty="0" err="1"/>
              <a:t>Ενσωματώθηκε</a:t>
            </a:r>
            <a:r>
              <a:rPr dirty="0"/>
              <a:t> </a:t>
            </a:r>
            <a:r>
              <a:rPr dirty="0" err="1"/>
              <a:t>στην</a:t>
            </a:r>
            <a:r>
              <a:rPr dirty="0"/>
              <a:t> </a:t>
            </a:r>
            <a:r>
              <a:rPr dirty="0" err="1"/>
              <a:t>ελληνική</a:t>
            </a:r>
            <a:r>
              <a:rPr dirty="0"/>
              <a:t> </a:t>
            </a:r>
            <a:r>
              <a:rPr dirty="0" err="1"/>
              <a:t>μουσική</a:t>
            </a:r>
            <a:r>
              <a:rPr dirty="0"/>
              <a:t> </a:t>
            </a:r>
            <a:r>
              <a:rPr dirty="0" err="1"/>
              <a:t>στις</a:t>
            </a:r>
            <a:r>
              <a:rPr dirty="0"/>
              <a:t> </a:t>
            </a:r>
            <a:r>
              <a:rPr dirty="0" err="1"/>
              <a:t>αρχές</a:t>
            </a:r>
            <a:r>
              <a:rPr dirty="0"/>
              <a:t> </a:t>
            </a:r>
            <a:r>
              <a:rPr dirty="0" err="1"/>
              <a:t>του</a:t>
            </a:r>
            <a:r>
              <a:rPr dirty="0"/>
              <a:t> 20ού </a:t>
            </a:r>
            <a:r>
              <a:rPr dirty="0" err="1"/>
              <a:t>αιώνα</a:t>
            </a:r>
            <a:r>
              <a:rPr dirty="0"/>
              <a:t> </a:t>
            </a:r>
            <a:r>
              <a:rPr dirty="0" err="1"/>
              <a:t>από</a:t>
            </a:r>
            <a:r>
              <a:rPr dirty="0"/>
              <a:t> </a:t>
            </a:r>
            <a:r>
              <a:rPr dirty="0" err="1"/>
              <a:t>τους</a:t>
            </a:r>
            <a:r>
              <a:rPr dirty="0"/>
              <a:t> </a:t>
            </a:r>
            <a:r>
              <a:rPr b="1" dirty="0" err="1"/>
              <a:t>Μικρασιάτες</a:t>
            </a:r>
            <a:r>
              <a:rPr b="1" dirty="0"/>
              <a:t> </a:t>
            </a:r>
            <a:r>
              <a:rPr b="1" dirty="0" err="1"/>
              <a:t>πρόσφυγες</a:t>
            </a:r>
            <a:r>
              <a:rPr b="1" dirty="0"/>
              <a:t>.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1 - Τίτλος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ΣΑΝΤΟΥΡΙ: Κατασκευή &amp; Παίξιμο</a:t>
            </a:r>
          </a:p>
        </p:txBody>
      </p:sp>
      <p:sp>
        <p:nvSpPr>
          <p:cNvPr id="148" name="2 - Θέση κειμένου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>
              <a:buSzTx/>
              <a:buNone/>
            </a:pPr>
            <a:r>
              <a:rPr dirty="0"/>
              <a:t>• </a:t>
            </a:r>
            <a:r>
              <a:rPr dirty="0" err="1"/>
              <a:t>Χορδές</a:t>
            </a:r>
            <a:r>
              <a:rPr dirty="0"/>
              <a:t>: </a:t>
            </a:r>
            <a:r>
              <a:rPr b="1" dirty="0" err="1"/>
              <a:t>Έχει</a:t>
            </a:r>
            <a:r>
              <a:rPr b="1" dirty="0"/>
              <a:t> </a:t>
            </a:r>
            <a:r>
              <a:rPr b="1" dirty="0" err="1"/>
              <a:t>από</a:t>
            </a:r>
            <a:r>
              <a:rPr b="1" dirty="0"/>
              <a:t> 72 </a:t>
            </a:r>
            <a:r>
              <a:rPr b="1" dirty="0" err="1"/>
              <a:t>έως</a:t>
            </a:r>
            <a:r>
              <a:rPr b="1" dirty="0"/>
              <a:t> </a:t>
            </a:r>
            <a:r>
              <a:rPr b="1" dirty="0" err="1"/>
              <a:t>και</a:t>
            </a:r>
            <a:r>
              <a:rPr b="1" dirty="0"/>
              <a:t> 115 </a:t>
            </a:r>
            <a:r>
              <a:rPr b="1" dirty="0" err="1"/>
              <a:t>χορδές</a:t>
            </a:r>
            <a:r>
              <a:rPr b="1" dirty="0"/>
              <a:t>! </a:t>
            </a:r>
            <a:r>
              <a:rPr b="1" dirty="0" err="1"/>
              <a:t>Είναι</a:t>
            </a:r>
            <a:r>
              <a:rPr b="1" dirty="0"/>
              <a:t> </a:t>
            </a:r>
            <a:r>
              <a:rPr b="1" dirty="0" err="1"/>
              <a:t>ομαδοποιημένες</a:t>
            </a:r>
            <a:r>
              <a:rPr b="1" dirty="0"/>
              <a:t> (3-5) </a:t>
            </a:r>
            <a:r>
              <a:rPr b="1" dirty="0" err="1"/>
              <a:t>και</a:t>
            </a:r>
            <a:r>
              <a:rPr b="1" dirty="0"/>
              <a:t> </a:t>
            </a:r>
            <a:r>
              <a:rPr b="1" dirty="0" err="1"/>
              <a:t>κουρδισμένες</a:t>
            </a:r>
            <a:r>
              <a:rPr b="1" dirty="0"/>
              <a:t> </a:t>
            </a:r>
            <a:r>
              <a:rPr b="1" dirty="0" err="1"/>
              <a:t>στην</a:t>
            </a:r>
            <a:r>
              <a:rPr b="1" dirty="0"/>
              <a:t> </a:t>
            </a:r>
            <a:r>
              <a:rPr b="1" dirty="0" err="1"/>
              <a:t>ίδια</a:t>
            </a:r>
            <a:r>
              <a:rPr b="1" dirty="0"/>
              <a:t> </a:t>
            </a:r>
            <a:r>
              <a:rPr b="1" dirty="0" err="1"/>
              <a:t>νότα</a:t>
            </a:r>
            <a:r>
              <a:rPr b="1" dirty="0"/>
              <a:t> (</a:t>
            </a:r>
            <a:r>
              <a:rPr b="1" dirty="0" err="1"/>
              <a:t>unisono</a:t>
            </a:r>
            <a:r>
              <a:rPr b="1" dirty="0"/>
              <a:t>).</a:t>
            </a:r>
          </a:p>
          <a:p>
            <a:endParaRPr dirty="0"/>
          </a:p>
          <a:p>
            <a:pPr>
              <a:buSzTx/>
              <a:buNone/>
            </a:pPr>
            <a:r>
              <a:rPr dirty="0"/>
              <a:t>• </a:t>
            </a:r>
            <a:r>
              <a:rPr dirty="0" err="1"/>
              <a:t>Παίξιμο</a:t>
            </a:r>
            <a:r>
              <a:rPr dirty="0"/>
              <a:t>: </a:t>
            </a:r>
            <a:r>
              <a:rPr dirty="0" err="1"/>
              <a:t>Παίζεται</a:t>
            </a:r>
            <a:r>
              <a:rPr dirty="0"/>
              <a:t> </a:t>
            </a:r>
            <a:r>
              <a:rPr dirty="0" err="1"/>
              <a:t>με</a:t>
            </a:r>
            <a:r>
              <a:rPr dirty="0"/>
              <a:t> </a:t>
            </a:r>
            <a:r>
              <a:rPr dirty="0" err="1"/>
              <a:t>δύο</a:t>
            </a:r>
            <a:r>
              <a:rPr dirty="0"/>
              <a:t> </a:t>
            </a:r>
            <a:r>
              <a:rPr dirty="0" err="1"/>
              <a:t>λεπτές</a:t>
            </a:r>
            <a:r>
              <a:rPr dirty="0"/>
              <a:t>, </a:t>
            </a:r>
            <a:r>
              <a:rPr dirty="0" err="1"/>
              <a:t>περίτεχνες</a:t>
            </a:r>
            <a:r>
              <a:rPr dirty="0"/>
              <a:t> </a:t>
            </a:r>
            <a:r>
              <a:rPr dirty="0" err="1"/>
              <a:t>ξύλινες</a:t>
            </a:r>
            <a:r>
              <a:rPr dirty="0"/>
              <a:t> </a:t>
            </a:r>
            <a:r>
              <a:rPr dirty="0" err="1"/>
              <a:t>μπαγκέτες</a:t>
            </a:r>
            <a:r>
              <a:rPr dirty="0"/>
              <a:t>, </a:t>
            </a:r>
            <a:r>
              <a:rPr dirty="0" err="1"/>
              <a:t>τα</a:t>
            </a:r>
            <a:r>
              <a:rPr dirty="0"/>
              <a:t> «</a:t>
            </a:r>
            <a:r>
              <a:rPr dirty="0" err="1"/>
              <a:t>μαρτελάκια</a:t>
            </a:r>
            <a:r>
              <a:rPr dirty="0"/>
              <a:t>», </a:t>
            </a:r>
            <a:r>
              <a:rPr dirty="0" err="1"/>
              <a:t>χτυπώντας</a:t>
            </a:r>
            <a:r>
              <a:rPr dirty="0"/>
              <a:t> (</a:t>
            </a:r>
            <a:r>
              <a:rPr dirty="0" err="1"/>
              <a:t>επικρούοντας</a:t>
            </a:r>
            <a:r>
              <a:rPr dirty="0"/>
              <a:t>) </a:t>
            </a:r>
            <a:r>
              <a:rPr dirty="0" err="1"/>
              <a:t>τις</a:t>
            </a:r>
            <a:r>
              <a:rPr dirty="0"/>
              <a:t> </a:t>
            </a:r>
            <a:r>
              <a:rPr dirty="0" err="1"/>
              <a:t>χορδές</a:t>
            </a:r>
            <a:r>
              <a:rPr dirty="0"/>
              <a:t>.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1 - Τίτλος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ΣΑΝΤΟΥΡΙ: Ρόλος &amp; Fun Fact</a:t>
            </a:r>
          </a:p>
        </p:txBody>
      </p:sp>
      <p:sp>
        <p:nvSpPr>
          <p:cNvPr id="151" name="2 - Θέση κειμένου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>
              <a:buSzTx/>
              <a:buNone/>
            </a:pPr>
            <a:r>
              <a:rPr dirty="0"/>
              <a:t>• Ο </a:t>
            </a:r>
            <a:r>
              <a:rPr dirty="0" err="1"/>
              <a:t>ρόλος</a:t>
            </a:r>
            <a:r>
              <a:rPr dirty="0"/>
              <a:t> </a:t>
            </a:r>
            <a:r>
              <a:rPr dirty="0" err="1"/>
              <a:t>του</a:t>
            </a:r>
            <a:r>
              <a:rPr dirty="0"/>
              <a:t>: </a:t>
            </a:r>
            <a:r>
              <a:rPr b="1" dirty="0" err="1"/>
              <a:t>Το</a:t>
            </a:r>
            <a:r>
              <a:rPr b="1" dirty="0"/>
              <a:t> «</a:t>
            </a:r>
            <a:r>
              <a:rPr b="1" dirty="0" err="1"/>
              <a:t>πιάνο</a:t>
            </a:r>
            <a:r>
              <a:rPr b="1" dirty="0"/>
              <a:t>» </a:t>
            </a:r>
            <a:r>
              <a:rPr b="1" dirty="0" err="1"/>
              <a:t>της</a:t>
            </a:r>
            <a:r>
              <a:rPr b="1" dirty="0"/>
              <a:t> </a:t>
            </a:r>
            <a:r>
              <a:rPr b="1" dirty="0" err="1"/>
              <a:t>παραδοσιακής</a:t>
            </a:r>
            <a:r>
              <a:rPr b="1" dirty="0"/>
              <a:t> </a:t>
            </a:r>
            <a:r>
              <a:rPr b="1" dirty="0" err="1"/>
              <a:t>ορχήστρας</a:t>
            </a:r>
            <a:r>
              <a:rPr b="1" dirty="0"/>
              <a:t>. </a:t>
            </a:r>
            <a:r>
              <a:rPr dirty="0" err="1"/>
              <a:t>Παρέχει</a:t>
            </a:r>
            <a:r>
              <a:rPr dirty="0"/>
              <a:t> </a:t>
            </a:r>
            <a:r>
              <a:rPr dirty="0" err="1"/>
              <a:t>την</a:t>
            </a:r>
            <a:r>
              <a:rPr dirty="0"/>
              <a:t> </a:t>
            </a:r>
            <a:r>
              <a:rPr dirty="0" err="1"/>
              <a:t>αρμονική</a:t>
            </a:r>
            <a:r>
              <a:rPr dirty="0"/>
              <a:t> </a:t>
            </a:r>
            <a:r>
              <a:rPr dirty="0" err="1"/>
              <a:t>βάση</a:t>
            </a:r>
            <a:r>
              <a:rPr dirty="0"/>
              <a:t> (</a:t>
            </a:r>
            <a:r>
              <a:rPr dirty="0" err="1"/>
              <a:t>συγχορδίες</a:t>
            </a:r>
            <a:r>
              <a:rPr dirty="0"/>
              <a:t>) </a:t>
            </a:r>
            <a:r>
              <a:rPr dirty="0" err="1"/>
              <a:t>και</a:t>
            </a:r>
            <a:r>
              <a:rPr dirty="0"/>
              <a:t> </a:t>
            </a:r>
            <a:r>
              <a:rPr dirty="0" err="1"/>
              <a:t>εντυπωσιακά</a:t>
            </a:r>
            <a:r>
              <a:rPr dirty="0"/>
              <a:t> </a:t>
            </a:r>
            <a:r>
              <a:rPr dirty="0" err="1"/>
              <a:t>σόλο</a:t>
            </a:r>
            <a:r>
              <a:rPr dirty="0"/>
              <a:t>.</a:t>
            </a:r>
          </a:p>
          <a:p>
            <a:pPr>
              <a:buSzTx/>
              <a:buNone/>
            </a:pPr>
            <a:endParaRPr dirty="0"/>
          </a:p>
          <a:p>
            <a:pPr>
              <a:buSzTx/>
              <a:buNone/>
            </a:pPr>
            <a:r>
              <a:rPr dirty="0"/>
              <a:t>• Fun Fact: </a:t>
            </a:r>
            <a:r>
              <a:rPr b="1" dirty="0" err="1"/>
              <a:t>Είναι</a:t>
            </a:r>
            <a:r>
              <a:rPr b="1" dirty="0"/>
              <a:t> ο </a:t>
            </a:r>
            <a:r>
              <a:rPr b="1" dirty="0" err="1"/>
              <a:t>άμεσος</a:t>
            </a:r>
            <a:r>
              <a:rPr b="1" dirty="0"/>
              <a:t> </a:t>
            </a:r>
            <a:r>
              <a:rPr b="1" dirty="0" err="1"/>
              <a:t>πρόγονος</a:t>
            </a:r>
            <a:r>
              <a:rPr b="1" dirty="0"/>
              <a:t> </a:t>
            </a:r>
            <a:r>
              <a:rPr b="1" dirty="0" err="1"/>
              <a:t>του</a:t>
            </a:r>
            <a:r>
              <a:rPr b="1" dirty="0"/>
              <a:t> </a:t>
            </a:r>
            <a:r>
              <a:rPr b="1" dirty="0" err="1"/>
              <a:t>κλασικού</a:t>
            </a:r>
            <a:r>
              <a:rPr b="1" dirty="0"/>
              <a:t> </a:t>
            </a:r>
            <a:r>
              <a:rPr b="1" dirty="0" err="1"/>
              <a:t>Πιάνου</a:t>
            </a:r>
            <a:r>
              <a:rPr b="1" dirty="0"/>
              <a:t> (Pianoforte)! </a:t>
            </a:r>
            <a:r>
              <a:rPr dirty="0" err="1"/>
              <a:t>Τα</a:t>
            </a:r>
            <a:r>
              <a:rPr dirty="0"/>
              <a:t> </a:t>
            </a:r>
            <a:r>
              <a:rPr dirty="0" err="1"/>
              <a:t>μαρτελάκια</a:t>
            </a:r>
            <a:r>
              <a:rPr dirty="0"/>
              <a:t> </a:t>
            </a:r>
            <a:r>
              <a:rPr dirty="0" err="1"/>
              <a:t>στο</a:t>
            </a:r>
            <a:r>
              <a:rPr dirty="0"/>
              <a:t> </a:t>
            </a:r>
            <a:r>
              <a:rPr dirty="0" err="1"/>
              <a:t>πιάνο</a:t>
            </a:r>
            <a:r>
              <a:rPr dirty="0"/>
              <a:t> </a:t>
            </a:r>
            <a:r>
              <a:rPr dirty="0" err="1"/>
              <a:t>απλά</a:t>
            </a:r>
            <a:r>
              <a:rPr dirty="0"/>
              <a:t> </a:t>
            </a:r>
            <a:r>
              <a:rPr dirty="0" err="1"/>
              <a:t>τα</a:t>
            </a:r>
            <a:r>
              <a:rPr dirty="0"/>
              <a:t> </a:t>
            </a:r>
            <a:r>
              <a:rPr dirty="0" err="1"/>
              <a:t>χειρίζονται</a:t>
            </a:r>
            <a:r>
              <a:rPr dirty="0"/>
              <a:t> </a:t>
            </a:r>
            <a:r>
              <a:rPr dirty="0" err="1"/>
              <a:t>τα</a:t>
            </a:r>
            <a:r>
              <a:rPr dirty="0"/>
              <a:t> </a:t>
            </a:r>
            <a:r>
              <a:rPr dirty="0" err="1"/>
              <a:t>πλήκτρα</a:t>
            </a:r>
            <a:r>
              <a:rPr dirty="0"/>
              <a:t>.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Γκαλερί εικόνων" descr="Γκαλερί εικόνων"/>
          <p:cNvPicPr>
            <a:picLocks noChangeAspect="1"/>
          </p:cNvPicPr>
          <p:nvPr/>
        </p:nvPicPr>
        <p:blipFill>
          <a:blip r:embed="rId2" cstate="print">
            <a:extLst/>
          </a:blip>
          <a:srcRect t="3293" b="3293"/>
          <a:stretch>
            <a:fillRect/>
          </a:stretch>
        </p:blipFill>
        <p:spPr>
          <a:xfrm>
            <a:off x="1836543" y="-39396"/>
            <a:ext cx="5284602" cy="3568353"/>
          </a:xfrm>
          <a:prstGeom prst="rect">
            <a:avLst/>
          </a:prstGeom>
          <a:ln w="12700">
            <a:miter lim="400000"/>
          </a:ln>
        </p:spPr>
      </p:pic>
      <p:sp>
        <p:nvSpPr>
          <p:cNvPr id="154" name="1 - Τίτλος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900"/>
            </a:lvl1pPr>
          </a:lstStyle>
          <a:p>
            <a:r>
              <a:t>ΚΑΝΟΝΑΚΙ                        .</a:t>
            </a:r>
          </a:p>
        </p:txBody>
      </p:sp>
      <p:sp>
        <p:nvSpPr>
          <p:cNvPr id="155" name="2 - Θέση κειμένου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315468" indent="-315468" algn="ctr" defTabSz="841247">
              <a:buSzTx/>
              <a:buNone/>
              <a:defRPr sz="2944"/>
            </a:pPr>
            <a:endParaRPr dirty="0"/>
          </a:p>
          <a:p>
            <a:pPr marL="315468" indent="-315468" algn="ctr" defTabSz="841247">
              <a:buSzTx/>
              <a:buNone/>
              <a:defRPr sz="2944"/>
            </a:pPr>
            <a:endParaRPr dirty="0"/>
          </a:p>
          <a:p>
            <a:pPr marL="315468" indent="-315468" algn="ctr" defTabSz="841247">
              <a:buSzTx/>
              <a:buNone/>
              <a:defRPr sz="2944"/>
            </a:pPr>
            <a:endParaRPr dirty="0"/>
          </a:p>
          <a:p>
            <a:pPr marL="315468" indent="-315468" algn="ctr" defTabSz="841247">
              <a:buSzTx/>
              <a:buNone/>
              <a:defRPr sz="2944"/>
            </a:pPr>
            <a:endParaRPr lang="el-GR" dirty="0" smtClean="0"/>
          </a:p>
          <a:p>
            <a:pPr marL="315468" indent="-315468" algn="ctr" defTabSz="841247">
              <a:buSzTx/>
              <a:buNone/>
              <a:defRPr sz="2944"/>
            </a:pPr>
            <a:r>
              <a:rPr dirty="0" err="1" smtClean="0"/>
              <a:t>Κατηγορία</a:t>
            </a:r>
            <a:r>
              <a:rPr dirty="0"/>
              <a:t>: </a:t>
            </a:r>
            <a:r>
              <a:rPr b="1" dirty="0" err="1"/>
              <a:t>Έγχορδα</a:t>
            </a:r>
            <a:r>
              <a:rPr b="1" dirty="0"/>
              <a:t> (</a:t>
            </a:r>
            <a:r>
              <a:rPr b="1" dirty="0" err="1"/>
              <a:t>Χορδόφωνα</a:t>
            </a:r>
            <a:r>
              <a:rPr b="1" dirty="0"/>
              <a:t>) – </a:t>
            </a:r>
            <a:r>
              <a:rPr b="1" dirty="0" err="1"/>
              <a:t>Νυκτά</a:t>
            </a:r>
            <a:r>
              <a:rPr b="1" dirty="0"/>
              <a:t> (</a:t>
            </a:r>
            <a:r>
              <a:rPr b="1" dirty="0" err="1"/>
              <a:t>Επίπεδο</a:t>
            </a:r>
            <a:r>
              <a:rPr b="1" dirty="0"/>
              <a:t> </a:t>
            </a:r>
            <a:r>
              <a:rPr b="1" dirty="0" err="1"/>
              <a:t>Ψαλτήρι</a:t>
            </a:r>
            <a:r>
              <a:rPr b="1" dirty="0" smtClean="0"/>
              <a:t>).</a:t>
            </a:r>
            <a:endParaRPr b="1" dirty="0"/>
          </a:p>
          <a:p>
            <a:pPr marL="315468" indent="-315468" algn="ctr" defTabSz="841247">
              <a:buSzTx/>
              <a:buNone/>
              <a:defRPr sz="2944"/>
            </a:pPr>
            <a:r>
              <a:rPr dirty="0"/>
              <a:t>•</a:t>
            </a:r>
            <a:r>
              <a:rPr dirty="0" err="1"/>
              <a:t>Περιγραφή</a:t>
            </a:r>
            <a:r>
              <a:rPr dirty="0"/>
              <a:t>: </a:t>
            </a:r>
            <a:r>
              <a:rPr dirty="0" err="1"/>
              <a:t>Σχήμα</a:t>
            </a:r>
            <a:r>
              <a:rPr dirty="0"/>
              <a:t> </a:t>
            </a:r>
            <a:r>
              <a:rPr dirty="0" err="1"/>
              <a:t>ορθογώνιου</a:t>
            </a:r>
            <a:r>
              <a:rPr dirty="0"/>
              <a:t> </a:t>
            </a:r>
            <a:r>
              <a:rPr dirty="0" err="1"/>
              <a:t>τραπεζίου</a:t>
            </a:r>
            <a:r>
              <a:rPr b="1" dirty="0"/>
              <a:t>. </a:t>
            </a:r>
            <a:r>
              <a:rPr b="1" dirty="0" err="1"/>
              <a:t>Μοιάζει</a:t>
            </a:r>
            <a:r>
              <a:rPr b="1" dirty="0"/>
              <a:t> </a:t>
            </a:r>
            <a:r>
              <a:rPr b="1" dirty="0" err="1"/>
              <a:t>με</a:t>
            </a:r>
            <a:r>
              <a:rPr b="1" dirty="0"/>
              <a:t> </a:t>
            </a:r>
            <a:r>
              <a:rPr b="1" dirty="0" err="1"/>
              <a:t>το</a:t>
            </a:r>
            <a:r>
              <a:rPr b="1" dirty="0"/>
              <a:t> </a:t>
            </a:r>
            <a:r>
              <a:rPr b="1" dirty="0" err="1"/>
              <a:t>σαντούρι</a:t>
            </a:r>
            <a:r>
              <a:rPr b="1" dirty="0"/>
              <a:t>, </a:t>
            </a:r>
            <a:r>
              <a:rPr b="1" dirty="0" err="1"/>
              <a:t>αλλά</a:t>
            </a:r>
            <a:r>
              <a:rPr b="1" dirty="0"/>
              <a:t> </a:t>
            </a:r>
            <a:r>
              <a:rPr b="1" dirty="0" err="1"/>
              <a:t>έχει</a:t>
            </a:r>
            <a:r>
              <a:rPr b="1" dirty="0"/>
              <a:t> </a:t>
            </a:r>
            <a:r>
              <a:rPr b="1" dirty="0" err="1"/>
              <a:t>πλαστικές</a:t>
            </a:r>
            <a:r>
              <a:rPr b="1" dirty="0"/>
              <a:t> ή </a:t>
            </a:r>
            <a:r>
              <a:rPr b="1" dirty="0" err="1"/>
              <a:t>εντέρινες</a:t>
            </a:r>
            <a:r>
              <a:rPr b="1" dirty="0"/>
              <a:t> </a:t>
            </a:r>
            <a:r>
              <a:rPr b="1" dirty="0" err="1"/>
              <a:t>χορδές</a:t>
            </a:r>
            <a:r>
              <a:rPr b="1" dirty="0"/>
              <a:t> </a:t>
            </a:r>
            <a:r>
              <a:rPr b="1" dirty="0" err="1"/>
              <a:t>και</a:t>
            </a:r>
            <a:r>
              <a:rPr b="1" dirty="0"/>
              <a:t> </a:t>
            </a:r>
            <a:r>
              <a:rPr b="1" dirty="0" err="1"/>
              <a:t>παίζεται</a:t>
            </a:r>
            <a:r>
              <a:rPr b="1" dirty="0"/>
              <a:t> </a:t>
            </a:r>
            <a:r>
              <a:rPr b="1" dirty="0" err="1"/>
              <a:t>με</a:t>
            </a:r>
            <a:r>
              <a:rPr b="1" dirty="0"/>
              <a:t> </a:t>
            </a:r>
            <a:r>
              <a:rPr b="1" dirty="0" err="1"/>
              <a:t>πένες</a:t>
            </a:r>
            <a:r>
              <a:rPr b="1" dirty="0"/>
              <a:t> ή </a:t>
            </a:r>
            <a:r>
              <a:rPr b="1" dirty="0" err="1"/>
              <a:t>δάκτυλα</a:t>
            </a:r>
            <a:r>
              <a:rPr b="1" dirty="0"/>
              <a:t> </a:t>
            </a:r>
            <a:r>
              <a:rPr b="1" dirty="0" err="1"/>
              <a:t>σαν</a:t>
            </a:r>
            <a:r>
              <a:rPr b="1" dirty="0"/>
              <a:t> </a:t>
            </a:r>
            <a:r>
              <a:rPr b="1" dirty="0" err="1"/>
              <a:t>άρπα</a:t>
            </a:r>
            <a:r>
              <a:rPr dirty="0"/>
              <a:t>.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1 - Τίτλος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ΚΑΝΟΝΑΚΙ: Ιστορικά Στοιχεία</a:t>
            </a:r>
          </a:p>
        </p:txBody>
      </p:sp>
      <p:sp>
        <p:nvSpPr>
          <p:cNvPr id="158" name="2 - Θέση κειμένου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  <a:buSzTx/>
              <a:buNone/>
              <a:defRPr sz="2700"/>
            </a:pPr>
            <a:r>
              <a:rPr dirty="0"/>
              <a:t>• </a:t>
            </a:r>
            <a:r>
              <a:rPr dirty="0" err="1"/>
              <a:t>Εμφάνιση</a:t>
            </a:r>
            <a:r>
              <a:rPr dirty="0"/>
              <a:t>: </a:t>
            </a:r>
            <a:r>
              <a:rPr b="1" dirty="0" err="1"/>
              <a:t>Κατάγεται</a:t>
            </a:r>
            <a:r>
              <a:rPr b="1" dirty="0"/>
              <a:t> </a:t>
            </a:r>
            <a:r>
              <a:rPr b="1" dirty="0" err="1"/>
              <a:t>από</a:t>
            </a:r>
            <a:r>
              <a:rPr b="1" dirty="0"/>
              <a:t> </a:t>
            </a:r>
            <a:r>
              <a:rPr b="1" dirty="0" err="1"/>
              <a:t>το</a:t>
            </a:r>
            <a:r>
              <a:rPr b="1" dirty="0"/>
              <a:t> </a:t>
            </a:r>
            <a:r>
              <a:rPr b="1" dirty="0" err="1"/>
              <a:t>αρχαιοελληνικό</a:t>
            </a:r>
            <a:r>
              <a:rPr b="1" dirty="0"/>
              <a:t> </a:t>
            </a:r>
            <a:r>
              <a:rPr b="1" dirty="0" err="1"/>
              <a:t>και</a:t>
            </a:r>
            <a:r>
              <a:rPr b="1" dirty="0"/>
              <a:t> </a:t>
            </a:r>
            <a:r>
              <a:rPr b="1" dirty="0" err="1"/>
              <a:t>βυζαντινό</a:t>
            </a:r>
            <a:r>
              <a:rPr b="1" dirty="0"/>
              <a:t> «</a:t>
            </a:r>
            <a:r>
              <a:rPr b="1" dirty="0" err="1"/>
              <a:t>Ψαλτήριον</a:t>
            </a:r>
            <a:r>
              <a:rPr b="1" dirty="0"/>
              <a:t>». </a:t>
            </a:r>
            <a:r>
              <a:rPr dirty="0"/>
              <a:t>Η </a:t>
            </a:r>
            <a:r>
              <a:rPr dirty="0" err="1"/>
              <a:t>σημερινή</a:t>
            </a:r>
            <a:r>
              <a:rPr dirty="0"/>
              <a:t> </a:t>
            </a:r>
            <a:r>
              <a:rPr dirty="0" err="1"/>
              <a:t>του</a:t>
            </a:r>
            <a:r>
              <a:rPr dirty="0"/>
              <a:t> </a:t>
            </a:r>
            <a:r>
              <a:rPr dirty="0" err="1"/>
              <a:t>μορφή</a:t>
            </a:r>
            <a:r>
              <a:rPr dirty="0"/>
              <a:t> </a:t>
            </a:r>
            <a:r>
              <a:rPr dirty="0" err="1"/>
              <a:t>έγινε</a:t>
            </a:r>
            <a:r>
              <a:rPr dirty="0"/>
              <a:t> </a:t>
            </a:r>
            <a:r>
              <a:rPr dirty="0" err="1"/>
              <a:t>το</a:t>
            </a:r>
            <a:r>
              <a:rPr dirty="0"/>
              <a:t> 19</a:t>
            </a:r>
            <a:r>
              <a:rPr baseline="30000" dirty="0"/>
              <a:t>ο</a:t>
            </a:r>
            <a:r>
              <a:rPr dirty="0"/>
              <a:t> </a:t>
            </a:r>
            <a:r>
              <a:rPr dirty="0" err="1"/>
              <a:t>αιώνα</a:t>
            </a:r>
            <a:r>
              <a:rPr dirty="0"/>
              <a:t> </a:t>
            </a:r>
            <a:r>
              <a:rPr dirty="0" err="1"/>
              <a:t>μ.Χ</a:t>
            </a:r>
            <a:r>
              <a:rPr dirty="0"/>
              <a:t>. </a:t>
            </a:r>
            <a:r>
              <a:rPr dirty="0" err="1"/>
              <a:t>στην</a:t>
            </a:r>
            <a:r>
              <a:rPr dirty="0"/>
              <a:t> </a:t>
            </a:r>
            <a:r>
              <a:rPr dirty="0" err="1"/>
              <a:t>Κωσταντινούπολη</a:t>
            </a:r>
            <a:r>
              <a:rPr dirty="0"/>
              <a:t> </a:t>
            </a:r>
            <a:r>
              <a:rPr dirty="0" err="1"/>
              <a:t>από</a:t>
            </a:r>
            <a:r>
              <a:rPr dirty="0"/>
              <a:t> </a:t>
            </a:r>
            <a:r>
              <a:rPr dirty="0" err="1"/>
              <a:t>μάστορες</a:t>
            </a:r>
            <a:r>
              <a:rPr dirty="0"/>
              <a:t> </a:t>
            </a:r>
            <a:r>
              <a:rPr dirty="0" err="1"/>
              <a:t>που</a:t>
            </a:r>
            <a:r>
              <a:rPr dirty="0"/>
              <a:t> </a:t>
            </a:r>
            <a:r>
              <a:rPr dirty="0" err="1"/>
              <a:t>ενσωματώσανε</a:t>
            </a:r>
            <a:r>
              <a:rPr dirty="0"/>
              <a:t> </a:t>
            </a:r>
            <a:r>
              <a:rPr dirty="0" err="1"/>
              <a:t>στα</a:t>
            </a:r>
            <a:r>
              <a:rPr dirty="0"/>
              <a:t> </a:t>
            </a:r>
            <a:r>
              <a:rPr dirty="0" err="1"/>
              <a:t>μαντάλια</a:t>
            </a:r>
            <a:r>
              <a:rPr dirty="0"/>
              <a:t> </a:t>
            </a:r>
            <a:r>
              <a:rPr dirty="0" err="1"/>
              <a:t>τα</a:t>
            </a:r>
            <a:r>
              <a:rPr dirty="0"/>
              <a:t> </a:t>
            </a:r>
            <a:r>
              <a:rPr dirty="0" err="1"/>
              <a:t>διαστήματα</a:t>
            </a:r>
            <a:r>
              <a:rPr dirty="0"/>
              <a:t> </a:t>
            </a:r>
            <a:r>
              <a:rPr dirty="0" err="1"/>
              <a:t>της</a:t>
            </a:r>
            <a:r>
              <a:rPr dirty="0"/>
              <a:t> </a:t>
            </a:r>
            <a:r>
              <a:rPr dirty="0" err="1"/>
              <a:t>Βυζαντινής</a:t>
            </a:r>
            <a:r>
              <a:rPr dirty="0"/>
              <a:t> </a:t>
            </a:r>
            <a:r>
              <a:rPr dirty="0" err="1"/>
              <a:t>Μουσικής</a:t>
            </a:r>
            <a:r>
              <a:rPr dirty="0"/>
              <a:t>: </a:t>
            </a:r>
            <a:endParaRPr lang="el-GR" dirty="0" smtClean="0"/>
          </a:p>
          <a:p>
            <a:pPr algn="ctr">
              <a:lnSpc>
                <a:spcPct val="90000"/>
              </a:lnSpc>
              <a:spcBef>
                <a:spcPts val="600"/>
              </a:spcBef>
              <a:buSzTx/>
              <a:buNone/>
              <a:defRPr sz="2700"/>
            </a:pPr>
            <a:r>
              <a:rPr b="1" dirty="0" smtClean="0"/>
              <a:t>12 </a:t>
            </a:r>
            <a:r>
              <a:rPr b="1" dirty="0" err="1"/>
              <a:t>μαντάλια</a:t>
            </a:r>
            <a:r>
              <a:rPr b="1" dirty="0"/>
              <a:t> </a:t>
            </a:r>
            <a:r>
              <a:rPr b="1" dirty="0" err="1"/>
              <a:t>σε</a:t>
            </a:r>
            <a:r>
              <a:rPr b="1" dirty="0"/>
              <a:t> </a:t>
            </a:r>
            <a:r>
              <a:rPr b="1" dirty="0" err="1"/>
              <a:t>κάθε</a:t>
            </a:r>
            <a:r>
              <a:rPr b="1" dirty="0"/>
              <a:t> </a:t>
            </a:r>
            <a:r>
              <a:rPr b="1" dirty="0" err="1"/>
              <a:t>Τόνο</a:t>
            </a:r>
            <a:r>
              <a:rPr b="1" dirty="0"/>
              <a:t> </a:t>
            </a:r>
            <a:r>
              <a:rPr b="1" dirty="0" err="1"/>
              <a:t>και</a:t>
            </a:r>
            <a:r>
              <a:rPr b="1" dirty="0"/>
              <a:t> 6 </a:t>
            </a:r>
            <a:r>
              <a:rPr b="1" dirty="0" err="1"/>
              <a:t>μαντάλια</a:t>
            </a:r>
            <a:r>
              <a:rPr b="1" dirty="0"/>
              <a:t> </a:t>
            </a:r>
            <a:r>
              <a:rPr b="1" dirty="0" err="1"/>
              <a:t>σε</a:t>
            </a:r>
            <a:r>
              <a:rPr b="1" dirty="0"/>
              <a:t> </a:t>
            </a:r>
            <a:r>
              <a:rPr b="1" dirty="0" err="1"/>
              <a:t>κάθε</a:t>
            </a:r>
            <a:r>
              <a:rPr b="1" dirty="0"/>
              <a:t> </a:t>
            </a:r>
            <a:r>
              <a:rPr b="1" dirty="0" err="1"/>
              <a:t>Ημιτόνιο</a:t>
            </a:r>
            <a:endParaRPr b="1" dirty="0"/>
          </a:p>
          <a:p>
            <a:pPr algn="ctr">
              <a:lnSpc>
                <a:spcPct val="90000"/>
              </a:lnSpc>
              <a:spcBef>
                <a:spcPts val="600"/>
              </a:spcBef>
              <a:buSzTx/>
              <a:buNone/>
              <a:defRPr sz="2700"/>
            </a:pPr>
            <a:endParaRPr dirty="0"/>
          </a:p>
          <a:p>
            <a:pPr algn="ctr">
              <a:lnSpc>
                <a:spcPct val="90000"/>
              </a:lnSpc>
              <a:spcBef>
                <a:spcPts val="600"/>
              </a:spcBef>
              <a:buSzTx/>
              <a:buNone/>
              <a:defRPr sz="2700"/>
            </a:pPr>
            <a:r>
              <a:rPr dirty="0"/>
              <a:t>• </a:t>
            </a:r>
            <a:r>
              <a:rPr dirty="0" err="1"/>
              <a:t>Το</a:t>
            </a:r>
            <a:r>
              <a:rPr dirty="0"/>
              <a:t> </a:t>
            </a:r>
            <a:r>
              <a:rPr dirty="0" err="1"/>
              <a:t>όνομα</a:t>
            </a:r>
            <a:r>
              <a:rPr dirty="0"/>
              <a:t>: </a:t>
            </a:r>
            <a:r>
              <a:rPr b="1" dirty="0" err="1"/>
              <a:t>Από</a:t>
            </a:r>
            <a:r>
              <a:rPr b="1" dirty="0"/>
              <a:t> </a:t>
            </a:r>
            <a:r>
              <a:rPr b="1" dirty="0" err="1"/>
              <a:t>την</a:t>
            </a:r>
            <a:r>
              <a:rPr b="1" dirty="0"/>
              <a:t> </a:t>
            </a:r>
            <a:r>
              <a:rPr b="1" dirty="0" err="1"/>
              <a:t>ελληνική</a:t>
            </a:r>
            <a:r>
              <a:rPr b="1" dirty="0"/>
              <a:t> </a:t>
            </a:r>
            <a:r>
              <a:rPr b="1" dirty="0" err="1" smtClean="0"/>
              <a:t>λέξη</a:t>
            </a:r>
            <a:r>
              <a:rPr b="1" dirty="0" smtClean="0"/>
              <a:t> </a:t>
            </a:r>
            <a:r>
              <a:rPr b="1" dirty="0"/>
              <a:t>«</a:t>
            </a:r>
            <a:r>
              <a:rPr b="1" dirty="0" err="1"/>
              <a:t>Κανών</a:t>
            </a:r>
            <a:r>
              <a:rPr b="1" dirty="0" smtClean="0"/>
              <a:t>»</a:t>
            </a:r>
            <a:r>
              <a:rPr lang="en-US" b="1" dirty="0" smtClean="0"/>
              <a:t> </a:t>
            </a:r>
            <a:r>
              <a:rPr dirty="0" err="1" smtClean="0"/>
              <a:t>διότι</a:t>
            </a:r>
            <a:r>
              <a:rPr dirty="0" smtClean="0"/>
              <a:t> </a:t>
            </a:r>
            <a:r>
              <a:rPr dirty="0" err="1"/>
              <a:t>πάνω</a:t>
            </a:r>
            <a:r>
              <a:rPr dirty="0"/>
              <a:t> </a:t>
            </a:r>
            <a:r>
              <a:rPr dirty="0" err="1"/>
              <a:t>του</a:t>
            </a:r>
            <a:r>
              <a:rPr dirty="0"/>
              <a:t> </a:t>
            </a:r>
            <a:r>
              <a:rPr dirty="0" err="1"/>
              <a:t>ορίστηκαν</a:t>
            </a:r>
            <a:r>
              <a:rPr dirty="0"/>
              <a:t> </a:t>
            </a:r>
            <a:r>
              <a:rPr dirty="0" err="1"/>
              <a:t>επιστημονικά</a:t>
            </a:r>
            <a:r>
              <a:rPr dirty="0"/>
              <a:t> </a:t>
            </a:r>
            <a:r>
              <a:rPr b="1" dirty="0" err="1"/>
              <a:t>οι</a:t>
            </a:r>
            <a:r>
              <a:rPr b="1" dirty="0"/>
              <a:t> </a:t>
            </a:r>
            <a:r>
              <a:rPr b="1" dirty="0" err="1"/>
              <a:t>κανόνες</a:t>
            </a:r>
            <a:r>
              <a:rPr b="1" dirty="0"/>
              <a:t> </a:t>
            </a:r>
            <a:r>
              <a:rPr dirty="0" err="1"/>
              <a:t>και</a:t>
            </a:r>
            <a:r>
              <a:rPr dirty="0"/>
              <a:t> </a:t>
            </a:r>
            <a:r>
              <a:rPr dirty="0" err="1"/>
              <a:t>τα</a:t>
            </a:r>
            <a:r>
              <a:rPr dirty="0"/>
              <a:t> </a:t>
            </a:r>
            <a:r>
              <a:rPr dirty="0" err="1"/>
              <a:t>διαστήματα</a:t>
            </a:r>
            <a:r>
              <a:rPr dirty="0"/>
              <a:t> </a:t>
            </a:r>
            <a:r>
              <a:rPr dirty="0" err="1"/>
              <a:t>της</a:t>
            </a:r>
            <a:r>
              <a:rPr dirty="0"/>
              <a:t> </a:t>
            </a:r>
            <a:r>
              <a:rPr dirty="0" err="1"/>
              <a:t>αρχαίας</a:t>
            </a:r>
            <a:r>
              <a:rPr dirty="0"/>
              <a:t> </a:t>
            </a:r>
            <a:r>
              <a:rPr dirty="0" err="1" smtClean="0"/>
              <a:t>Ελληνικής</a:t>
            </a:r>
            <a:r>
              <a:rPr lang="el-GR" dirty="0" smtClean="0"/>
              <a:t> </a:t>
            </a:r>
            <a:r>
              <a:rPr lang="el-GR" b="1" dirty="0" smtClean="0"/>
              <a:t>(μονόχορδο του Πυθαγόρα) </a:t>
            </a:r>
            <a:r>
              <a:rPr dirty="0" smtClean="0"/>
              <a:t>, </a:t>
            </a:r>
            <a:r>
              <a:rPr dirty="0" err="1"/>
              <a:t>της</a:t>
            </a:r>
            <a:r>
              <a:rPr dirty="0"/>
              <a:t> </a:t>
            </a:r>
            <a:r>
              <a:rPr dirty="0" err="1"/>
              <a:t>Βυζαντινής</a:t>
            </a:r>
            <a:r>
              <a:rPr dirty="0"/>
              <a:t> </a:t>
            </a:r>
            <a:r>
              <a:rPr dirty="0" err="1"/>
              <a:t>και</a:t>
            </a:r>
            <a:r>
              <a:rPr dirty="0"/>
              <a:t> </a:t>
            </a:r>
            <a:r>
              <a:rPr dirty="0" err="1"/>
              <a:t>της</a:t>
            </a:r>
            <a:r>
              <a:rPr dirty="0"/>
              <a:t> </a:t>
            </a:r>
            <a:r>
              <a:rPr dirty="0" err="1"/>
              <a:t>Ανατολικής</a:t>
            </a:r>
            <a:r>
              <a:rPr dirty="0"/>
              <a:t> </a:t>
            </a:r>
            <a:r>
              <a:rPr dirty="0" err="1"/>
              <a:t>μουσικής</a:t>
            </a:r>
            <a:r>
              <a:rPr dirty="0"/>
              <a:t>.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1 - Τίτλος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ΚΑΝΟΝΑΚΙ: Κατασκευή &amp; Παίξιμο</a:t>
            </a:r>
          </a:p>
        </p:txBody>
      </p:sp>
      <p:sp>
        <p:nvSpPr>
          <p:cNvPr id="161" name="2 - Θέση κειμένου"/>
          <p:cNvSpPr txBox="1">
            <a:spLocks noGrp="1"/>
          </p:cNvSpPr>
          <p:nvPr>
            <p:ph type="body" idx="1"/>
          </p:nvPr>
        </p:nvSpPr>
        <p:spPr>
          <a:xfrm>
            <a:off x="395536" y="1362138"/>
            <a:ext cx="8496944" cy="487517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defTabSz="347472">
              <a:spcBef>
                <a:spcPts val="0"/>
              </a:spcBef>
              <a:buSzTx/>
              <a:buFontTx/>
              <a:buNone/>
              <a:defRPr sz="2204"/>
            </a:pPr>
            <a:r>
              <a:rPr dirty="0" err="1"/>
              <a:t>Οργανολογία</a:t>
            </a:r>
            <a:r>
              <a:rPr dirty="0"/>
              <a:t> &amp; </a:t>
            </a:r>
            <a:r>
              <a:rPr dirty="0" err="1"/>
              <a:t>Κατασκευή</a:t>
            </a:r>
            <a:r>
              <a:rPr dirty="0"/>
              <a:t>: </a:t>
            </a:r>
            <a:r>
              <a:rPr dirty="0" err="1"/>
              <a:t>Ανήκει</a:t>
            </a:r>
            <a:r>
              <a:rPr dirty="0"/>
              <a:t> </a:t>
            </a:r>
            <a:r>
              <a:rPr dirty="0" err="1"/>
              <a:t>στην</a:t>
            </a:r>
            <a:r>
              <a:rPr dirty="0"/>
              <a:t> </a:t>
            </a:r>
            <a:r>
              <a:rPr dirty="0" err="1"/>
              <a:t>οικογένεια</a:t>
            </a:r>
            <a:r>
              <a:rPr dirty="0"/>
              <a:t> </a:t>
            </a:r>
            <a:r>
              <a:rPr dirty="0" err="1"/>
              <a:t>των</a:t>
            </a:r>
            <a:r>
              <a:rPr dirty="0"/>
              <a:t> </a:t>
            </a:r>
            <a:r>
              <a:rPr dirty="0" err="1"/>
              <a:t>ζίθερ</a:t>
            </a:r>
            <a:r>
              <a:rPr dirty="0"/>
              <a:t>. </a:t>
            </a:r>
            <a:r>
              <a:rPr b="1" dirty="0" err="1"/>
              <a:t>Έχει</a:t>
            </a:r>
            <a:r>
              <a:rPr b="1" dirty="0"/>
              <a:t> 72 </a:t>
            </a:r>
            <a:r>
              <a:rPr b="1" dirty="0" err="1"/>
              <a:t>έως</a:t>
            </a:r>
            <a:r>
              <a:rPr b="1" dirty="0"/>
              <a:t> 76 </a:t>
            </a:r>
            <a:r>
              <a:rPr b="1" dirty="0" err="1"/>
              <a:t>χορδές</a:t>
            </a:r>
            <a:r>
              <a:rPr b="1" dirty="0"/>
              <a:t> (</a:t>
            </a:r>
            <a:r>
              <a:rPr b="1" dirty="0" err="1"/>
              <a:t>ανά</a:t>
            </a:r>
            <a:r>
              <a:rPr b="1" dirty="0"/>
              <a:t> </a:t>
            </a:r>
            <a:r>
              <a:rPr b="1" dirty="0" err="1"/>
              <a:t>τρεις</a:t>
            </a:r>
            <a:r>
              <a:rPr b="1" dirty="0"/>
              <a:t> </a:t>
            </a:r>
            <a:r>
              <a:rPr b="1" dirty="0" err="1"/>
              <a:t>κουρδισμένες</a:t>
            </a:r>
            <a:r>
              <a:rPr b="1" dirty="0"/>
              <a:t> </a:t>
            </a:r>
            <a:r>
              <a:rPr b="1" dirty="0" err="1"/>
              <a:t>στην</a:t>
            </a:r>
            <a:r>
              <a:rPr b="1" dirty="0"/>
              <a:t> </a:t>
            </a:r>
            <a:r>
              <a:rPr b="1" dirty="0" err="1"/>
              <a:t>ίδια</a:t>
            </a:r>
            <a:r>
              <a:rPr b="1" dirty="0"/>
              <a:t> </a:t>
            </a:r>
            <a:r>
              <a:rPr b="1" dirty="0" err="1"/>
              <a:t>νότα</a:t>
            </a:r>
            <a:r>
              <a:rPr b="1" dirty="0"/>
              <a:t>), </a:t>
            </a:r>
            <a:r>
              <a:rPr dirty="0" err="1"/>
              <a:t>φτιαγμένες</a:t>
            </a:r>
            <a:r>
              <a:rPr dirty="0"/>
              <a:t> </a:t>
            </a:r>
            <a:r>
              <a:rPr dirty="0" err="1"/>
              <a:t>παραδοσιακά</a:t>
            </a:r>
            <a:r>
              <a:rPr dirty="0"/>
              <a:t> </a:t>
            </a:r>
            <a:r>
              <a:rPr dirty="0" err="1"/>
              <a:t>από</a:t>
            </a:r>
            <a:r>
              <a:rPr dirty="0"/>
              <a:t> </a:t>
            </a:r>
            <a:r>
              <a:rPr dirty="0" err="1"/>
              <a:t>έντερο</a:t>
            </a:r>
            <a:r>
              <a:rPr dirty="0"/>
              <a:t>, </a:t>
            </a:r>
            <a:r>
              <a:rPr dirty="0" err="1"/>
              <a:t>σήμερα</a:t>
            </a:r>
            <a:r>
              <a:rPr dirty="0"/>
              <a:t> </a:t>
            </a:r>
            <a:r>
              <a:rPr dirty="0" err="1"/>
              <a:t>από</a:t>
            </a:r>
            <a:r>
              <a:rPr dirty="0"/>
              <a:t> </a:t>
            </a:r>
            <a:r>
              <a:rPr dirty="0" err="1"/>
              <a:t>νάιλον</a:t>
            </a:r>
            <a:r>
              <a:rPr dirty="0"/>
              <a:t>. </a:t>
            </a:r>
          </a:p>
          <a:p>
            <a:pPr marL="0" indent="0" defTabSz="347472">
              <a:spcBef>
                <a:spcPts val="0"/>
              </a:spcBef>
              <a:buSzTx/>
              <a:buFontTx/>
              <a:buNone/>
              <a:defRPr sz="2204"/>
            </a:pPr>
            <a:endParaRPr dirty="0"/>
          </a:p>
          <a:p>
            <a:pPr marL="0" indent="0" defTabSz="347472">
              <a:spcBef>
                <a:spcPts val="0"/>
              </a:spcBef>
              <a:buSzTx/>
              <a:buFontTx/>
              <a:buNone/>
              <a:defRPr sz="2204"/>
            </a:pPr>
            <a:r>
              <a:rPr b="1" dirty="0" err="1"/>
              <a:t>Τα</a:t>
            </a:r>
            <a:r>
              <a:rPr b="1" dirty="0"/>
              <a:t> «</a:t>
            </a:r>
            <a:r>
              <a:rPr b="1" dirty="0" err="1"/>
              <a:t>Μαντάλια</a:t>
            </a:r>
            <a:r>
              <a:rPr b="1" dirty="0"/>
              <a:t>»: </a:t>
            </a:r>
            <a:r>
              <a:rPr b="1" dirty="0" err="1"/>
              <a:t>Το</a:t>
            </a:r>
            <a:r>
              <a:rPr b="1" dirty="0"/>
              <a:t> </a:t>
            </a:r>
            <a:r>
              <a:rPr b="1" dirty="0" err="1"/>
              <a:t>μοναδικό</a:t>
            </a:r>
            <a:r>
              <a:rPr b="1" dirty="0"/>
              <a:t> </a:t>
            </a:r>
            <a:r>
              <a:rPr b="1" dirty="0" err="1"/>
              <a:t>του</a:t>
            </a:r>
            <a:r>
              <a:rPr b="1" dirty="0"/>
              <a:t> </a:t>
            </a:r>
            <a:r>
              <a:rPr b="1" dirty="0" err="1"/>
              <a:t>χαρακτηριστικό</a:t>
            </a:r>
            <a:r>
              <a:rPr b="1" dirty="0"/>
              <a:t> </a:t>
            </a:r>
            <a:r>
              <a:rPr b="1" dirty="0" err="1"/>
              <a:t>είναι</a:t>
            </a:r>
            <a:r>
              <a:rPr b="1" dirty="0"/>
              <a:t> </a:t>
            </a:r>
            <a:r>
              <a:rPr b="1" dirty="0" err="1"/>
              <a:t>οι</a:t>
            </a:r>
            <a:r>
              <a:rPr b="1" dirty="0"/>
              <a:t> </a:t>
            </a:r>
            <a:r>
              <a:rPr b="1" dirty="0" err="1"/>
              <a:t>μικροί</a:t>
            </a:r>
            <a:r>
              <a:rPr b="1" dirty="0"/>
              <a:t> </a:t>
            </a:r>
            <a:r>
              <a:rPr b="1" dirty="0" err="1"/>
              <a:t>μεταλλικοί</a:t>
            </a:r>
            <a:r>
              <a:rPr b="1" dirty="0"/>
              <a:t> </a:t>
            </a:r>
            <a:r>
              <a:rPr b="1" dirty="0" err="1"/>
              <a:t>μοχλοί</a:t>
            </a:r>
            <a:r>
              <a:rPr b="1" dirty="0"/>
              <a:t> (</a:t>
            </a:r>
            <a:r>
              <a:rPr b="1" dirty="0" err="1"/>
              <a:t>μαντάλια</a:t>
            </a:r>
            <a:r>
              <a:rPr b="1" dirty="0"/>
              <a:t>) </a:t>
            </a:r>
            <a:r>
              <a:rPr b="1" dirty="0" err="1"/>
              <a:t>στα</a:t>
            </a:r>
            <a:r>
              <a:rPr b="1" dirty="0"/>
              <a:t> </a:t>
            </a:r>
            <a:r>
              <a:rPr b="1" dirty="0" err="1"/>
              <a:t>αριστερά</a:t>
            </a:r>
            <a:r>
              <a:rPr b="1" dirty="0"/>
              <a:t>. </a:t>
            </a:r>
            <a:r>
              <a:rPr dirty="0"/>
              <a:t>Ο </a:t>
            </a:r>
            <a:r>
              <a:rPr dirty="0" err="1"/>
              <a:t>μουσικός</a:t>
            </a:r>
            <a:r>
              <a:rPr dirty="0"/>
              <a:t> </a:t>
            </a:r>
            <a:r>
              <a:rPr dirty="0" err="1"/>
              <a:t>τα</a:t>
            </a:r>
            <a:r>
              <a:rPr dirty="0"/>
              <a:t> </a:t>
            </a:r>
            <a:r>
              <a:rPr dirty="0" err="1"/>
              <a:t>ανεβοκατεβάζει</a:t>
            </a:r>
            <a:r>
              <a:rPr dirty="0"/>
              <a:t> </a:t>
            </a:r>
            <a:r>
              <a:rPr dirty="0" err="1"/>
              <a:t>αποδίδοντας</a:t>
            </a:r>
            <a:r>
              <a:rPr dirty="0"/>
              <a:t> </a:t>
            </a:r>
            <a:r>
              <a:rPr dirty="0" err="1"/>
              <a:t>με</a:t>
            </a:r>
            <a:r>
              <a:rPr dirty="0"/>
              <a:t> </a:t>
            </a:r>
            <a:r>
              <a:rPr dirty="0" err="1"/>
              <a:t>απόλυτη</a:t>
            </a:r>
            <a:r>
              <a:rPr dirty="0"/>
              <a:t> </a:t>
            </a:r>
            <a:r>
              <a:rPr dirty="0" err="1"/>
              <a:t>μαθηματική</a:t>
            </a:r>
            <a:r>
              <a:rPr dirty="0"/>
              <a:t> </a:t>
            </a:r>
            <a:r>
              <a:rPr dirty="0" err="1"/>
              <a:t>ακρίβεια</a:t>
            </a:r>
            <a:r>
              <a:rPr dirty="0"/>
              <a:t> </a:t>
            </a:r>
            <a:r>
              <a:rPr dirty="0" err="1"/>
              <a:t>τα</a:t>
            </a:r>
            <a:r>
              <a:rPr dirty="0"/>
              <a:t> </a:t>
            </a:r>
            <a:r>
              <a:rPr dirty="0" err="1"/>
              <a:t>ασύμμετρα</a:t>
            </a:r>
            <a:r>
              <a:rPr dirty="0"/>
              <a:t> </a:t>
            </a:r>
            <a:r>
              <a:rPr dirty="0" err="1"/>
              <a:t>διαστήματα</a:t>
            </a:r>
            <a:r>
              <a:rPr dirty="0"/>
              <a:t> </a:t>
            </a:r>
            <a:r>
              <a:rPr dirty="0" err="1"/>
              <a:t>των</a:t>
            </a:r>
            <a:r>
              <a:rPr dirty="0"/>
              <a:t> </a:t>
            </a:r>
            <a:r>
              <a:rPr lang="el-GR" b="1" dirty="0" smtClean="0"/>
              <a:t>λαϊκών </a:t>
            </a:r>
            <a:r>
              <a:rPr b="1" dirty="0" err="1" smtClean="0"/>
              <a:t>Δρόμων</a:t>
            </a:r>
            <a:r>
              <a:rPr lang="el-GR" b="1" dirty="0" smtClean="0"/>
              <a:t> ή ανατολίτικων </a:t>
            </a:r>
            <a:r>
              <a:rPr b="1" dirty="0" err="1" smtClean="0"/>
              <a:t>Μακάμ</a:t>
            </a:r>
            <a:r>
              <a:rPr b="1" dirty="0" smtClean="0"/>
              <a:t> </a:t>
            </a:r>
            <a:r>
              <a:rPr b="1" dirty="0"/>
              <a:t>ή ΄</a:t>
            </a:r>
            <a:r>
              <a:rPr b="1" dirty="0" err="1"/>
              <a:t>Ηχων</a:t>
            </a:r>
            <a:r>
              <a:rPr b="1" dirty="0"/>
              <a:t> </a:t>
            </a:r>
            <a:r>
              <a:rPr b="1" dirty="0" err="1" smtClean="0"/>
              <a:t>της</a:t>
            </a:r>
            <a:r>
              <a:rPr lang="el-GR" b="1" dirty="0" smtClean="0"/>
              <a:t> </a:t>
            </a:r>
            <a:r>
              <a:rPr sz="2204" b="1" dirty="0" err="1" smtClean="0"/>
              <a:t>Βυζαντινής</a:t>
            </a:r>
            <a:r>
              <a:rPr sz="2204" b="1" dirty="0" smtClean="0"/>
              <a:t> </a:t>
            </a:r>
            <a:r>
              <a:rPr sz="2204" b="1" dirty="0" err="1"/>
              <a:t>Μουσικής</a:t>
            </a:r>
            <a:r>
              <a:rPr sz="2204" b="1" dirty="0"/>
              <a:t>.</a:t>
            </a:r>
            <a:r>
              <a:rPr dirty="0"/>
              <a:t/>
            </a:r>
            <a:br>
              <a:rPr dirty="0"/>
            </a:br>
            <a:endParaRPr dirty="0"/>
          </a:p>
          <a:p>
            <a:pPr marL="0" indent="0" defTabSz="347472">
              <a:spcBef>
                <a:spcPts val="0"/>
              </a:spcBef>
              <a:buSzTx/>
              <a:buFontTx/>
              <a:buNone/>
              <a:defRPr sz="1368"/>
            </a:pPr>
            <a:endParaRPr dirty="0"/>
          </a:p>
          <a:p>
            <a:pPr marL="260604" indent="-260604" defTabSz="694944">
              <a:spcBef>
                <a:spcPts val="500"/>
              </a:spcBef>
              <a:buSzTx/>
              <a:buNone/>
              <a:defRPr sz="2432"/>
            </a:pPr>
            <a:r>
              <a:rPr dirty="0"/>
              <a:t>• </a:t>
            </a:r>
            <a:r>
              <a:rPr dirty="0" err="1"/>
              <a:t>Παίξιμο</a:t>
            </a:r>
            <a:r>
              <a:rPr dirty="0"/>
              <a:t>: </a:t>
            </a:r>
            <a:r>
              <a:rPr b="1" dirty="0" err="1"/>
              <a:t>Με</a:t>
            </a:r>
            <a:r>
              <a:rPr b="1" dirty="0"/>
              <a:t> </a:t>
            </a:r>
            <a:r>
              <a:rPr b="1" dirty="0" err="1"/>
              <a:t>δύο</a:t>
            </a:r>
            <a:r>
              <a:rPr b="1" dirty="0"/>
              <a:t> </a:t>
            </a:r>
            <a:r>
              <a:rPr b="1" dirty="0" err="1"/>
              <a:t>πένες</a:t>
            </a:r>
            <a:r>
              <a:rPr b="1" dirty="0"/>
              <a:t> </a:t>
            </a:r>
            <a:r>
              <a:rPr b="1" dirty="0" err="1"/>
              <a:t>πλαστικές</a:t>
            </a:r>
            <a:r>
              <a:rPr b="1" dirty="0"/>
              <a:t> ή </a:t>
            </a:r>
            <a:r>
              <a:rPr b="1" dirty="0" err="1"/>
              <a:t>από</a:t>
            </a:r>
            <a:r>
              <a:rPr b="1" dirty="0"/>
              <a:t> </a:t>
            </a:r>
            <a:r>
              <a:rPr b="1" dirty="0" err="1"/>
              <a:t>ταρταρούγα</a:t>
            </a:r>
            <a:r>
              <a:rPr b="1" dirty="0"/>
              <a:t> (</a:t>
            </a:r>
            <a:r>
              <a:rPr b="1" dirty="0" err="1"/>
              <a:t>κέλυφος</a:t>
            </a:r>
            <a:r>
              <a:rPr b="1" dirty="0"/>
              <a:t> </a:t>
            </a:r>
            <a:r>
              <a:rPr b="1" dirty="0" err="1"/>
              <a:t>χελώνας</a:t>
            </a:r>
            <a:r>
              <a:rPr b="1" dirty="0"/>
              <a:t>), </a:t>
            </a:r>
            <a:r>
              <a:rPr b="1" dirty="0" err="1"/>
              <a:t>που</a:t>
            </a:r>
            <a:r>
              <a:rPr b="1" dirty="0"/>
              <a:t> </a:t>
            </a:r>
            <a:r>
              <a:rPr b="1" dirty="0" err="1"/>
              <a:t>φοριούνται</a:t>
            </a:r>
            <a:r>
              <a:rPr b="1" dirty="0"/>
              <a:t> </a:t>
            </a:r>
            <a:r>
              <a:rPr b="1" dirty="0" err="1"/>
              <a:t>με</a:t>
            </a:r>
            <a:r>
              <a:rPr b="1" dirty="0"/>
              <a:t> </a:t>
            </a:r>
            <a:r>
              <a:rPr b="1" dirty="0" err="1"/>
              <a:t>δαχτυλήθρες</a:t>
            </a:r>
            <a:r>
              <a:rPr b="1" dirty="0"/>
              <a:t> </a:t>
            </a:r>
            <a:r>
              <a:rPr b="1" dirty="0" err="1"/>
              <a:t>στους</a:t>
            </a:r>
            <a:r>
              <a:rPr b="1" dirty="0"/>
              <a:t> </a:t>
            </a:r>
            <a:r>
              <a:rPr b="1" dirty="0" err="1" smtClean="0"/>
              <a:t>δείκτες</a:t>
            </a:r>
            <a:r>
              <a:rPr lang="el-GR" b="1" dirty="0" smtClean="0"/>
              <a:t> ή με δάκτυλα.</a:t>
            </a:r>
            <a:endParaRPr b="1" dirty="0"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1 - Τίτλος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ΚΑΝΟΝΑΚΙ: Ρόλος &amp; Fun Fact</a:t>
            </a:r>
          </a:p>
        </p:txBody>
      </p:sp>
      <p:sp>
        <p:nvSpPr>
          <p:cNvPr id="164" name="2 - Θέση κειμένου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318897" indent="-318897" defTabSz="850391">
              <a:buSzTx/>
              <a:buNone/>
              <a:defRPr sz="2976"/>
            </a:pPr>
            <a:r>
              <a:rPr dirty="0"/>
              <a:t>• Ο </a:t>
            </a:r>
            <a:r>
              <a:rPr dirty="0" err="1"/>
              <a:t>ρόλος</a:t>
            </a:r>
            <a:r>
              <a:rPr dirty="0"/>
              <a:t> </a:t>
            </a:r>
            <a:r>
              <a:rPr dirty="0" err="1"/>
              <a:t>του</a:t>
            </a:r>
            <a:r>
              <a:rPr dirty="0"/>
              <a:t>: </a:t>
            </a:r>
            <a:r>
              <a:rPr b="1" dirty="0" err="1"/>
              <a:t>Το</a:t>
            </a:r>
            <a:r>
              <a:rPr b="1" dirty="0"/>
              <a:t> «</a:t>
            </a:r>
            <a:r>
              <a:rPr b="1" dirty="0" err="1"/>
              <a:t>μουσικό</a:t>
            </a:r>
            <a:r>
              <a:rPr b="1" dirty="0"/>
              <a:t> </a:t>
            </a:r>
            <a:r>
              <a:rPr b="1" dirty="0" err="1"/>
              <a:t>εργαστήρι</a:t>
            </a:r>
            <a:r>
              <a:rPr b="1" dirty="0"/>
              <a:t>» </a:t>
            </a:r>
            <a:r>
              <a:rPr b="1" dirty="0" err="1"/>
              <a:t>και</a:t>
            </a:r>
            <a:r>
              <a:rPr b="1" dirty="0"/>
              <a:t> </a:t>
            </a:r>
            <a:r>
              <a:rPr b="1" dirty="0" err="1"/>
              <a:t>το</a:t>
            </a:r>
            <a:r>
              <a:rPr b="1" dirty="0"/>
              <a:t> </a:t>
            </a:r>
            <a:r>
              <a:rPr b="1" dirty="0" err="1"/>
              <a:t>κουρδιστήρι</a:t>
            </a:r>
            <a:r>
              <a:rPr b="1" dirty="0"/>
              <a:t> </a:t>
            </a:r>
            <a:r>
              <a:rPr b="1" dirty="0" err="1"/>
              <a:t>της</a:t>
            </a:r>
            <a:r>
              <a:rPr b="1" dirty="0"/>
              <a:t> </a:t>
            </a:r>
            <a:r>
              <a:rPr b="1" dirty="0" err="1"/>
              <a:t>ορχήστρας</a:t>
            </a:r>
            <a:r>
              <a:rPr b="1" dirty="0"/>
              <a:t> </a:t>
            </a:r>
            <a:r>
              <a:rPr b="1" dirty="0" err="1"/>
              <a:t>της</a:t>
            </a:r>
            <a:r>
              <a:rPr b="1" dirty="0"/>
              <a:t> </a:t>
            </a:r>
            <a:r>
              <a:rPr b="1" dirty="0" err="1"/>
              <a:t>Ανατολικής</a:t>
            </a:r>
            <a:r>
              <a:rPr b="1" dirty="0"/>
              <a:t> </a:t>
            </a:r>
            <a:r>
              <a:rPr b="1" dirty="0" err="1"/>
              <a:t>Μεσογείου</a:t>
            </a:r>
            <a:r>
              <a:rPr b="1" dirty="0"/>
              <a:t>.</a:t>
            </a:r>
          </a:p>
          <a:p>
            <a:pPr marL="318897" indent="-318897" defTabSz="850391">
              <a:buSzTx/>
              <a:buNone/>
              <a:defRPr sz="2976"/>
            </a:pPr>
            <a:endParaRPr dirty="0"/>
          </a:p>
          <a:p>
            <a:pPr marL="318897" indent="-318897" defTabSz="850391">
              <a:buSzTx/>
              <a:buNone/>
              <a:defRPr sz="2976"/>
            </a:pPr>
            <a:r>
              <a:rPr dirty="0"/>
              <a:t>• Fun Fact: </a:t>
            </a:r>
            <a:r>
              <a:rPr dirty="0" err="1"/>
              <a:t>Το</a:t>
            </a:r>
            <a:r>
              <a:rPr dirty="0"/>
              <a:t> </a:t>
            </a:r>
            <a:r>
              <a:rPr dirty="0" err="1"/>
              <a:t>δεξί</a:t>
            </a:r>
            <a:r>
              <a:rPr dirty="0"/>
              <a:t> </a:t>
            </a:r>
            <a:r>
              <a:rPr dirty="0" err="1"/>
              <a:t>μέρος</a:t>
            </a:r>
            <a:r>
              <a:rPr dirty="0"/>
              <a:t> </a:t>
            </a:r>
            <a:r>
              <a:rPr dirty="0" err="1"/>
              <a:t>του</a:t>
            </a:r>
            <a:r>
              <a:rPr dirty="0"/>
              <a:t> </a:t>
            </a:r>
            <a:r>
              <a:rPr dirty="0" err="1"/>
              <a:t>καπακιού</a:t>
            </a:r>
            <a:r>
              <a:rPr dirty="0"/>
              <a:t> </a:t>
            </a:r>
            <a:r>
              <a:rPr dirty="0" err="1"/>
              <a:t>καλύπτονταν</a:t>
            </a:r>
            <a:r>
              <a:rPr dirty="0"/>
              <a:t> </a:t>
            </a:r>
            <a:r>
              <a:rPr dirty="0" err="1"/>
              <a:t>από</a:t>
            </a:r>
            <a:r>
              <a:rPr dirty="0"/>
              <a:t> </a:t>
            </a:r>
            <a:r>
              <a:rPr dirty="0" err="1"/>
              <a:t>τεντωμένο</a:t>
            </a:r>
            <a:r>
              <a:rPr dirty="0"/>
              <a:t> </a:t>
            </a:r>
            <a:r>
              <a:rPr dirty="0" err="1"/>
              <a:t>δέρμα</a:t>
            </a:r>
            <a:r>
              <a:rPr dirty="0"/>
              <a:t> </a:t>
            </a:r>
            <a:r>
              <a:rPr dirty="0" err="1"/>
              <a:t>ψαριού</a:t>
            </a:r>
            <a:r>
              <a:rPr dirty="0"/>
              <a:t> ή </a:t>
            </a:r>
            <a:r>
              <a:rPr dirty="0" err="1"/>
              <a:t>καμήλας</a:t>
            </a:r>
            <a:r>
              <a:rPr dirty="0"/>
              <a:t>  </a:t>
            </a:r>
            <a:r>
              <a:rPr dirty="0" err="1"/>
              <a:t>για</a:t>
            </a:r>
            <a:r>
              <a:rPr dirty="0"/>
              <a:t> </a:t>
            </a:r>
            <a:r>
              <a:rPr dirty="0" err="1"/>
              <a:t>κρυστάλλινο</a:t>
            </a:r>
            <a:r>
              <a:rPr dirty="0"/>
              <a:t> </a:t>
            </a:r>
            <a:r>
              <a:rPr dirty="0" err="1"/>
              <a:t>ήχο</a:t>
            </a:r>
            <a:r>
              <a:rPr dirty="0"/>
              <a:t>! </a:t>
            </a:r>
            <a:r>
              <a:rPr dirty="0" err="1"/>
              <a:t>Σήμερα</a:t>
            </a:r>
            <a:r>
              <a:rPr dirty="0"/>
              <a:t> </a:t>
            </a:r>
            <a:r>
              <a:rPr dirty="0" err="1"/>
              <a:t>προτιμούμε</a:t>
            </a:r>
            <a:r>
              <a:rPr dirty="0"/>
              <a:t> </a:t>
            </a:r>
            <a:r>
              <a:rPr dirty="0" err="1"/>
              <a:t>πλαστικοποιημένο</a:t>
            </a:r>
            <a:r>
              <a:rPr dirty="0"/>
              <a:t> </a:t>
            </a:r>
            <a:r>
              <a:rPr dirty="0" err="1"/>
              <a:t>δέρμα</a:t>
            </a:r>
            <a:r>
              <a:rPr dirty="0"/>
              <a:t> </a:t>
            </a:r>
            <a:r>
              <a:rPr dirty="0" err="1"/>
              <a:t>για</a:t>
            </a:r>
            <a:r>
              <a:rPr dirty="0"/>
              <a:t> </a:t>
            </a:r>
            <a:r>
              <a:rPr dirty="0" err="1"/>
              <a:t>να</a:t>
            </a:r>
            <a:r>
              <a:rPr dirty="0"/>
              <a:t> </a:t>
            </a:r>
            <a:r>
              <a:rPr dirty="0" err="1"/>
              <a:t>μην</a:t>
            </a:r>
            <a:r>
              <a:rPr dirty="0"/>
              <a:t> </a:t>
            </a:r>
            <a:r>
              <a:rPr dirty="0" err="1"/>
              <a:t>ξεκουρδίζεται</a:t>
            </a:r>
            <a:r>
              <a:rPr dirty="0"/>
              <a:t> </a:t>
            </a:r>
            <a:r>
              <a:rPr dirty="0" err="1"/>
              <a:t>εύκολα</a:t>
            </a:r>
            <a:r>
              <a:rPr dirty="0"/>
              <a:t>.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Γκαλερί εικόνων" descr="Γκαλερί εικόνων"/>
          <p:cNvPicPr>
            <a:picLocks noChangeAspect="1"/>
          </p:cNvPicPr>
          <p:nvPr/>
        </p:nvPicPr>
        <p:blipFill>
          <a:blip r:embed="rId2" cstate="print">
            <a:extLst/>
          </a:blip>
          <a:srcRect t="182" b="182"/>
          <a:stretch>
            <a:fillRect/>
          </a:stretch>
        </p:blipFill>
        <p:spPr>
          <a:xfrm>
            <a:off x="3496646" y="313093"/>
            <a:ext cx="3581401" cy="3568354"/>
          </a:xfrm>
          <a:prstGeom prst="rect">
            <a:avLst/>
          </a:prstGeom>
          <a:ln w="12700">
            <a:miter lim="400000"/>
          </a:ln>
        </p:spPr>
      </p:pic>
      <p:sp>
        <p:nvSpPr>
          <p:cNvPr id="167" name="1 - Τίτλος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   ΟΥΤΙ: Κατηγορία     &amp;Ταυτότητα</a:t>
            </a:r>
          </a:p>
        </p:txBody>
      </p:sp>
      <p:sp>
        <p:nvSpPr>
          <p:cNvPr id="168" name="2 - Θέση κειμένου"/>
          <p:cNvSpPr txBox="1">
            <a:spLocks noGrp="1"/>
          </p:cNvSpPr>
          <p:nvPr>
            <p:ph type="body" idx="1"/>
          </p:nvPr>
        </p:nvSpPr>
        <p:spPr>
          <a:xfrm>
            <a:off x="457199" y="1693506"/>
            <a:ext cx="8229601" cy="4525964"/>
          </a:xfrm>
          <a:prstGeom prst="rect">
            <a:avLst/>
          </a:prstGeom>
        </p:spPr>
        <p:txBody>
          <a:bodyPr/>
          <a:lstStyle/>
          <a:p>
            <a:pPr algn="ctr">
              <a:buSzTx/>
              <a:buNone/>
            </a:pPr>
            <a:endParaRPr/>
          </a:p>
          <a:p>
            <a:pPr algn="ctr">
              <a:buSzTx/>
              <a:buNone/>
            </a:pPr>
            <a:endParaRPr/>
          </a:p>
          <a:p>
            <a:pPr algn="ctr">
              <a:buSzTx/>
              <a:buNone/>
            </a:pPr>
            <a:endParaRPr/>
          </a:p>
          <a:p>
            <a:pPr algn="ctr">
              <a:buSzTx/>
              <a:buNone/>
            </a:pPr>
            <a:endParaRPr/>
          </a:p>
          <a:p>
            <a:pPr algn="ctr">
              <a:buSzTx/>
              <a:buNone/>
            </a:pPr>
            <a:r>
              <a:t> Κατηγορία: Έγχορδα – Νυκτά (Λαουτοειδή).</a:t>
            </a:r>
          </a:p>
          <a:p>
            <a:pPr algn="ctr">
              <a:buSzTx/>
              <a:buNone/>
            </a:pPr>
            <a:r>
              <a:t>Περιγραφή: Χαρακτηρίζεται από το πολύ μεγάλο, αχλαδόσχημο ηχείο (από λεπτές ντούγιες) και τον κοντό, λυγισμένο λαιμό.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1 - Τίτλος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ΟΥΤΙ: Ιστορικά Στοιχεία</a:t>
            </a:r>
          </a:p>
        </p:txBody>
      </p:sp>
      <p:sp>
        <p:nvSpPr>
          <p:cNvPr id="171" name="2 - Θέση κειμένου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algn="ctr">
              <a:buSzTx/>
              <a:buNone/>
            </a:pPr>
            <a:r>
              <a:rPr dirty="0"/>
              <a:t>• </a:t>
            </a:r>
            <a:r>
              <a:rPr dirty="0" err="1"/>
              <a:t>Εμφάνιση</a:t>
            </a:r>
            <a:r>
              <a:rPr dirty="0"/>
              <a:t>: </a:t>
            </a:r>
            <a:r>
              <a:rPr b="1" dirty="0" err="1"/>
              <a:t>Ρίζες</a:t>
            </a:r>
            <a:r>
              <a:rPr b="1" dirty="0"/>
              <a:t> </a:t>
            </a:r>
            <a:r>
              <a:rPr b="1" dirty="0" err="1"/>
              <a:t>στην</a:t>
            </a:r>
            <a:r>
              <a:rPr b="1" dirty="0"/>
              <a:t> </a:t>
            </a:r>
            <a:r>
              <a:rPr b="1" dirty="0" err="1"/>
              <a:t>Ακκαδική</a:t>
            </a:r>
            <a:r>
              <a:rPr b="1" dirty="0"/>
              <a:t> </a:t>
            </a:r>
            <a:r>
              <a:rPr b="1" dirty="0" err="1"/>
              <a:t>αυτοκρατορία</a:t>
            </a:r>
            <a:r>
              <a:rPr b="1" dirty="0"/>
              <a:t> </a:t>
            </a:r>
            <a:r>
              <a:rPr b="1" dirty="0" err="1"/>
              <a:t>της</a:t>
            </a:r>
            <a:r>
              <a:rPr b="1" dirty="0"/>
              <a:t> </a:t>
            </a:r>
            <a:r>
              <a:rPr b="1" dirty="0" err="1"/>
              <a:t>Μεσοποταμίας</a:t>
            </a:r>
            <a:r>
              <a:rPr b="1" dirty="0"/>
              <a:t> (2350 </a:t>
            </a:r>
            <a:r>
              <a:rPr b="1" dirty="0" err="1"/>
              <a:t>π.Χ</a:t>
            </a:r>
            <a:r>
              <a:rPr b="1" dirty="0"/>
              <a:t>.). </a:t>
            </a:r>
            <a:r>
              <a:rPr b="1" dirty="0" err="1"/>
              <a:t>Στην</a:t>
            </a:r>
            <a:r>
              <a:rPr b="1" dirty="0"/>
              <a:t> </a:t>
            </a:r>
            <a:r>
              <a:rPr b="1" dirty="0" err="1"/>
              <a:t>αρχαία</a:t>
            </a:r>
            <a:r>
              <a:rPr b="1" dirty="0"/>
              <a:t> </a:t>
            </a:r>
            <a:r>
              <a:rPr b="1" dirty="0" err="1"/>
              <a:t>Ελλάδα</a:t>
            </a:r>
            <a:r>
              <a:rPr b="1" dirty="0"/>
              <a:t> </a:t>
            </a:r>
            <a:r>
              <a:rPr b="1" dirty="0" err="1"/>
              <a:t>γνωστό</a:t>
            </a:r>
            <a:r>
              <a:rPr b="1" dirty="0"/>
              <a:t> </a:t>
            </a:r>
            <a:r>
              <a:rPr b="1" dirty="0" err="1"/>
              <a:t>ως</a:t>
            </a:r>
            <a:r>
              <a:rPr b="1" dirty="0"/>
              <a:t> «</a:t>
            </a:r>
            <a:r>
              <a:rPr b="1" dirty="0" err="1"/>
              <a:t>Πανδουρίδα</a:t>
            </a:r>
            <a:r>
              <a:rPr b="1" dirty="0"/>
              <a:t>».</a:t>
            </a:r>
          </a:p>
          <a:p>
            <a:pPr algn="ctr"/>
            <a:endParaRPr dirty="0"/>
          </a:p>
          <a:p>
            <a:pPr algn="ctr">
              <a:buSzTx/>
              <a:buNone/>
            </a:pPr>
            <a:r>
              <a:rPr dirty="0"/>
              <a:t>• </a:t>
            </a:r>
            <a:r>
              <a:rPr dirty="0" err="1"/>
              <a:t>Το</a:t>
            </a:r>
            <a:r>
              <a:rPr dirty="0"/>
              <a:t> </a:t>
            </a:r>
            <a:r>
              <a:rPr dirty="0" err="1"/>
              <a:t>όνομα</a:t>
            </a:r>
            <a:r>
              <a:rPr dirty="0"/>
              <a:t>: </a:t>
            </a:r>
            <a:r>
              <a:rPr b="1" dirty="0" err="1"/>
              <a:t>Από</a:t>
            </a:r>
            <a:r>
              <a:rPr b="1" dirty="0"/>
              <a:t> </a:t>
            </a:r>
            <a:r>
              <a:rPr b="1" dirty="0" err="1"/>
              <a:t>το</a:t>
            </a:r>
            <a:r>
              <a:rPr b="1" dirty="0"/>
              <a:t> </a:t>
            </a:r>
            <a:r>
              <a:rPr b="1" dirty="0" err="1"/>
              <a:t>αραβικό</a:t>
            </a:r>
            <a:r>
              <a:rPr b="1" dirty="0"/>
              <a:t> al-</a:t>
            </a:r>
            <a:r>
              <a:rPr b="1" dirty="0" err="1"/>
              <a:t>Oud</a:t>
            </a:r>
            <a:r>
              <a:rPr b="1" dirty="0"/>
              <a:t> (</a:t>
            </a:r>
            <a:r>
              <a:rPr b="1" dirty="0" err="1"/>
              <a:t>το</a:t>
            </a:r>
            <a:r>
              <a:rPr b="1" dirty="0"/>
              <a:t> </a:t>
            </a:r>
            <a:r>
              <a:rPr b="1" dirty="0" err="1"/>
              <a:t>ξύλο</a:t>
            </a:r>
            <a:r>
              <a:rPr b="1" dirty="0"/>
              <a:t>). </a:t>
            </a:r>
            <a:r>
              <a:rPr b="1" dirty="0" err="1"/>
              <a:t>Εξελίχθηκε</a:t>
            </a:r>
            <a:r>
              <a:rPr b="1" dirty="0"/>
              <a:t> </a:t>
            </a:r>
            <a:r>
              <a:rPr b="1" dirty="0" err="1"/>
              <a:t>αργότερα</a:t>
            </a:r>
            <a:r>
              <a:rPr b="1" dirty="0"/>
              <a:t> </a:t>
            </a:r>
            <a:r>
              <a:rPr b="1" dirty="0" err="1"/>
              <a:t>στο</a:t>
            </a:r>
            <a:r>
              <a:rPr b="1" dirty="0"/>
              <a:t> </a:t>
            </a:r>
            <a:r>
              <a:rPr b="1" dirty="0" err="1"/>
              <a:t>δυτικό</a:t>
            </a:r>
            <a:r>
              <a:rPr b="1" dirty="0"/>
              <a:t> </a:t>
            </a:r>
            <a:r>
              <a:rPr b="1" dirty="0" err="1"/>
              <a:t>Λαούτο</a:t>
            </a:r>
            <a:r>
              <a:rPr b="1" dirty="0"/>
              <a:t>.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1 - Τίτλος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ΟΥΤΙ: Κατασκευή &amp; Παίξιμο</a:t>
            </a:r>
          </a:p>
        </p:txBody>
      </p:sp>
      <p:sp>
        <p:nvSpPr>
          <p:cNvPr id="174" name="2 - Θέση κειμένου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>
              <a:buSzTx/>
              <a:buNone/>
            </a:pPr>
            <a:r>
              <a:rPr dirty="0"/>
              <a:t>• </a:t>
            </a:r>
            <a:r>
              <a:rPr dirty="0" err="1"/>
              <a:t>Μηχανισμός</a:t>
            </a:r>
            <a:r>
              <a:rPr dirty="0"/>
              <a:t>: </a:t>
            </a:r>
            <a:r>
              <a:rPr dirty="0" err="1"/>
              <a:t>Έχει</a:t>
            </a:r>
            <a:r>
              <a:rPr dirty="0"/>
              <a:t> 11 </a:t>
            </a:r>
            <a:r>
              <a:rPr dirty="0" err="1"/>
              <a:t>χορδές</a:t>
            </a:r>
            <a:r>
              <a:rPr dirty="0"/>
              <a:t> (5 </a:t>
            </a:r>
            <a:r>
              <a:rPr dirty="0" err="1"/>
              <a:t>διπλές</a:t>
            </a:r>
            <a:r>
              <a:rPr dirty="0"/>
              <a:t> </a:t>
            </a:r>
            <a:r>
              <a:rPr dirty="0" err="1"/>
              <a:t>και</a:t>
            </a:r>
            <a:r>
              <a:rPr dirty="0"/>
              <a:t> 1 </a:t>
            </a:r>
            <a:r>
              <a:rPr dirty="0" err="1"/>
              <a:t>μονή</a:t>
            </a:r>
            <a:r>
              <a:rPr dirty="0"/>
              <a:t> </a:t>
            </a:r>
            <a:r>
              <a:rPr dirty="0" err="1"/>
              <a:t>μπάσα</a:t>
            </a:r>
            <a:r>
              <a:rPr dirty="0"/>
              <a:t>). </a:t>
            </a:r>
            <a:r>
              <a:rPr dirty="0" err="1"/>
              <a:t>Είναι</a:t>
            </a:r>
            <a:r>
              <a:rPr dirty="0"/>
              <a:t> </a:t>
            </a:r>
            <a:r>
              <a:rPr dirty="0" err="1"/>
              <a:t>τελείως</a:t>
            </a:r>
            <a:r>
              <a:rPr dirty="0"/>
              <a:t> ΑΤΑΣΤΟ (</a:t>
            </a:r>
            <a:r>
              <a:rPr dirty="0" err="1"/>
              <a:t>χωρίς</a:t>
            </a:r>
            <a:r>
              <a:rPr dirty="0"/>
              <a:t> </a:t>
            </a:r>
            <a:r>
              <a:rPr dirty="0" err="1"/>
              <a:t>δεσμούς</a:t>
            </a:r>
            <a:r>
              <a:rPr dirty="0"/>
              <a:t> </a:t>
            </a:r>
            <a:r>
              <a:rPr dirty="0" err="1"/>
              <a:t>στο</a:t>
            </a:r>
            <a:r>
              <a:rPr dirty="0"/>
              <a:t> </a:t>
            </a:r>
            <a:r>
              <a:rPr dirty="0" err="1"/>
              <a:t>μπράτσο</a:t>
            </a:r>
            <a:r>
              <a:rPr dirty="0"/>
              <a:t>).</a:t>
            </a:r>
          </a:p>
          <a:p>
            <a:endParaRPr dirty="0"/>
          </a:p>
          <a:p>
            <a:pPr>
              <a:buSzTx/>
              <a:buNone/>
            </a:pPr>
            <a:r>
              <a:rPr dirty="0"/>
              <a:t>• </a:t>
            </a:r>
            <a:r>
              <a:rPr dirty="0" err="1"/>
              <a:t>Παίξιμο</a:t>
            </a:r>
            <a:r>
              <a:rPr dirty="0"/>
              <a:t>: </a:t>
            </a:r>
            <a:r>
              <a:rPr dirty="0" err="1"/>
              <a:t>Παίζεται</a:t>
            </a:r>
            <a:r>
              <a:rPr dirty="0"/>
              <a:t> </a:t>
            </a:r>
            <a:r>
              <a:rPr dirty="0" err="1"/>
              <a:t>με</a:t>
            </a:r>
            <a:r>
              <a:rPr dirty="0"/>
              <a:t> </a:t>
            </a:r>
            <a:r>
              <a:rPr dirty="0" err="1"/>
              <a:t>μια</a:t>
            </a:r>
            <a:r>
              <a:rPr dirty="0"/>
              <a:t> </a:t>
            </a:r>
            <a:r>
              <a:rPr dirty="0" err="1"/>
              <a:t>στενή</a:t>
            </a:r>
            <a:r>
              <a:rPr dirty="0"/>
              <a:t> </a:t>
            </a:r>
            <a:r>
              <a:rPr dirty="0" err="1"/>
              <a:t>και</a:t>
            </a:r>
            <a:r>
              <a:rPr dirty="0"/>
              <a:t> </a:t>
            </a:r>
            <a:r>
              <a:rPr dirty="0" err="1"/>
              <a:t>εύκαμπτη</a:t>
            </a:r>
            <a:r>
              <a:rPr dirty="0"/>
              <a:t> </a:t>
            </a:r>
            <a:r>
              <a:rPr dirty="0" err="1"/>
              <a:t>πένα</a:t>
            </a:r>
            <a:r>
              <a:rPr dirty="0"/>
              <a:t> </a:t>
            </a:r>
            <a:r>
              <a:rPr b="1" dirty="0"/>
              <a:t>(</a:t>
            </a:r>
            <a:r>
              <a:rPr b="1" dirty="0" err="1"/>
              <a:t>παλαιότερα</a:t>
            </a:r>
            <a:r>
              <a:rPr b="1" dirty="0"/>
              <a:t> </a:t>
            </a:r>
            <a:r>
              <a:rPr b="1" dirty="0" err="1"/>
              <a:t>από</a:t>
            </a:r>
            <a:r>
              <a:rPr b="1" dirty="0"/>
              <a:t> </a:t>
            </a:r>
            <a:r>
              <a:rPr b="1" dirty="0" err="1"/>
              <a:t>φτερό</a:t>
            </a:r>
            <a:r>
              <a:rPr b="1" dirty="0"/>
              <a:t> </a:t>
            </a:r>
            <a:r>
              <a:rPr b="1" dirty="0" err="1"/>
              <a:t>αετού</a:t>
            </a:r>
            <a:r>
              <a:rPr b="1" dirty="0"/>
              <a:t>).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1 - Τίτλος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ΟΥΤΙ: Ρόλος &amp; Fun Fact</a:t>
            </a:r>
          </a:p>
        </p:txBody>
      </p:sp>
      <p:sp>
        <p:nvSpPr>
          <p:cNvPr id="177" name="2 - Θέση κειμένου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>
              <a:buSzTx/>
              <a:buNone/>
            </a:pPr>
            <a:r>
              <a:rPr dirty="0"/>
              <a:t>• Ο </a:t>
            </a:r>
            <a:r>
              <a:rPr dirty="0" err="1"/>
              <a:t>ρόλος</a:t>
            </a:r>
            <a:r>
              <a:rPr dirty="0"/>
              <a:t> </a:t>
            </a:r>
            <a:r>
              <a:rPr dirty="0" err="1"/>
              <a:t>του</a:t>
            </a:r>
            <a:r>
              <a:rPr dirty="0"/>
              <a:t>: </a:t>
            </a:r>
            <a:r>
              <a:rPr b="1" dirty="0"/>
              <a:t>«Ο </a:t>
            </a:r>
            <a:r>
              <a:rPr b="1" dirty="0" err="1"/>
              <a:t>Σουλτάνος</a:t>
            </a:r>
            <a:r>
              <a:rPr b="1" dirty="0"/>
              <a:t> </a:t>
            </a:r>
            <a:r>
              <a:rPr b="1" dirty="0" err="1"/>
              <a:t>των</a:t>
            </a:r>
            <a:r>
              <a:rPr b="1" dirty="0"/>
              <a:t> </a:t>
            </a:r>
            <a:r>
              <a:rPr b="1" dirty="0" err="1"/>
              <a:t>Οργάνων</a:t>
            </a:r>
            <a:r>
              <a:rPr b="1" dirty="0"/>
              <a:t>». </a:t>
            </a:r>
            <a:r>
              <a:rPr b="1" dirty="0" err="1"/>
              <a:t>Απόλυτο</a:t>
            </a:r>
            <a:r>
              <a:rPr b="1" dirty="0"/>
              <a:t> </a:t>
            </a:r>
            <a:r>
              <a:rPr b="1" dirty="0" err="1"/>
              <a:t>μελωδικό</a:t>
            </a:r>
            <a:r>
              <a:rPr b="1" dirty="0"/>
              <a:t> </a:t>
            </a:r>
            <a:r>
              <a:rPr b="1" dirty="0" err="1"/>
              <a:t>όργανο</a:t>
            </a:r>
            <a:r>
              <a:rPr b="1" dirty="0"/>
              <a:t> </a:t>
            </a:r>
            <a:r>
              <a:rPr b="1" dirty="0" err="1"/>
              <a:t>για</a:t>
            </a:r>
            <a:r>
              <a:rPr b="1" dirty="0"/>
              <a:t> </a:t>
            </a:r>
            <a:r>
              <a:rPr b="1" dirty="0" err="1"/>
              <a:t>βαθιά</a:t>
            </a:r>
            <a:r>
              <a:rPr b="1" dirty="0"/>
              <a:t>, </a:t>
            </a:r>
            <a:r>
              <a:rPr b="1" dirty="0" err="1"/>
              <a:t>νοσταλγικά</a:t>
            </a:r>
            <a:r>
              <a:rPr b="1" dirty="0"/>
              <a:t> </a:t>
            </a:r>
            <a:r>
              <a:rPr b="1" dirty="0" err="1"/>
              <a:t>σόλο</a:t>
            </a:r>
            <a:r>
              <a:rPr b="1" dirty="0"/>
              <a:t> (</a:t>
            </a:r>
            <a:r>
              <a:rPr b="1" dirty="0" err="1"/>
              <a:t>ταξίμια</a:t>
            </a:r>
            <a:r>
              <a:rPr b="1" dirty="0"/>
              <a:t>).</a:t>
            </a:r>
          </a:p>
          <a:p>
            <a:endParaRPr dirty="0"/>
          </a:p>
          <a:p>
            <a:pPr>
              <a:buSzTx/>
              <a:buNone/>
            </a:pPr>
            <a:r>
              <a:rPr dirty="0"/>
              <a:t>• Fun Fact: </a:t>
            </a:r>
            <a:r>
              <a:rPr dirty="0" err="1"/>
              <a:t>Λόγω</a:t>
            </a:r>
            <a:r>
              <a:rPr dirty="0"/>
              <a:t> </a:t>
            </a:r>
            <a:r>
              <a:rPr dirty="0" err="1"/>
              <a:t>έλλειψης</a:t>
            </a:r>
            <a:r>
              <a:rPr dirty="0"/>
              <a:t> </a:t>
            </a:r>
            <a:r>
              <a:rPr dirty="0" err="1"/>
              <a:t>τάστων</a:t>
            </a:r>
            <a:r>
              <a:rPr dirty="0"/>
              <a:t>, η </a:t>
            </a:r>
            <a:r>
              <a:rPr dirty="0" err="1"/>
              <a:t>παραμικρή</a:t>
            </a:r>
            <a:r>
              <a:rPr dirty="0"/>
              <a:t> </a:t>
            </a:r>
            <a:r>
              <a:rPr dirty="0" err="1"/>
              <a:t>μετακίνηση</a:t>
            </a:r>
            <a:r>
              <a:rPr dirty="0"/>
              <a:t> </a:t>
            </a:r>
            <a:r>
              <a:rPr dirty="0" err="1"/>
              <a:t>του</a:t>
            </a:r>
            <a:r>
              <a:rPr dirty="0"/>
              <a:t> </a:t>
            </a:r>
            <a:r>
              <a:rPr dirty="0" err="1"/>
              <a:t>δακτύλου</a:t>
            </a:r>
            <a:r>
              <a:rPr dirty="0"/>
              <a:t> </a:t>
            </a:r>
            <a:r>
              <a:rPr dirty="0" err="1"/>
              <a:t>κατά</a:t>
            </a:r>
            <a:r>
              <a:rPr dirty="0"/>
              <a:t> </a:t>
            </a:r>
            <a:r>
              <a:rPr dirty="0" err="1"/>
              <a:t>ένα</a:t>
            </a:r>
            <a:r>
              <a:rPr dirty="0"/>
              <a:t> </a:t>
            </a:r>
            <a:r>
              <a:rPr dirty="0" err="1"/>
              <a:t>χιλιοστό</a:t>
            </a:r>
            <a:r>
              <a:rPr dirty="0"/>
              <a:t> </a:t>
            </a:r>
            <a:r>
              <a:rPr dirty="0" err="1"/>
              <a:t>αλλάζει</a:t>
            </a:r>
            <a:r>
              <a:rPr dirty="0"/>
              <a:t> </a:t>
            </a:r>
            <a:r>
              <a:rPr dirty="0" err="1"/>
              <a:t>τη</a:t>
            </a:r>
            <a:r>
              <a:rPr dirty="0"/>
              <a:t> </a:t>
            </a:r>
            <a:r>
              <a:rPr dirty="0" err="1"/>
              <a:t>νότα</a:t>
            </a:r>
            <a:r>
              <a:rPr dirty="0"/>
              <a:t>. </a:t>
            </a:r>
            <a:r>
              <a:rPr dirty="0" err="1"/>
              <a:t>Απαιτεί</a:t>
            </a:r>
            <a:r>
              <a:rPr dirty="0"/>
              <a:t> «</a:t>
            </a:r>
            <a:r>
              <a:rPr dirty="0" err="1"/>
              <a:t>χειρουργική</a:t>
            </a:r>
            <a:r>
              <a:rPr dirty="0"/>
              <a:t>» </a:t>
            </a:r>
            <a:r>
              <a:rPr dirty="0" err="1"/>
              <a:t>ακρίβεια</a:t>
            </a:r>
            <a:r>
              <a:rPr dirty="0"/>
              <a:t>!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- Εικόνα" descr="465613992_10231824267302268_4605328161578552551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9062" y="795337"/>
            <a:ext cx="8905875" cy="526732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Γκαλερί εικόνων" descr="Γκαλερί εικόνων"/>
          <p:cNvPicPr>
            <a:picLocks noChangeAspect="1"/>
          </p:cNvPicPr>
          <p:nvPr/>
        </p:nvPicPr>
        <p:blipFill>
          <a:blip r:embed="rId2" cstate="print">
            <a:extLst/>
          </a:blip>
          <a:srcRect l="12362" r="12362"/>
          <a:stretch>
            <a:fillRect/>
          </a:stretch>
        </p:blipFill>
        <p:spPr>
          <a:xfrm>
            <a:off x="5278502" y="126481"/>
            <a:ext cx="3581401" cy="3568354"/>
          </a:xfrm>
          <a:prstGeom prst="rect">
            <a:avLst/>
          </a:prstGeom>
          <a:ln w="12700">
            <a:miter lim="400000"/>
          </a:ln>
        </p:spPr>
      </p:pic>
      <p:sp>
        <p:nvSpPr>
          <p:cNvPr id="180" name="1 - Τίτλος"/>
          <p:cNvSpPr txBox="1">
            <a:spLocks noGrp="1"/>
          </p:cNvSpPr>
          <p:nvPr>
            <p:ph type="title"/>
          </p:nvPr>
        </p:nvSpPr>
        <p:spPr>
          <a:xfrm>
            <a:off x="-1170474" y="285005"/>
            <a:ext cx="8229601" cy="1143001"/>
          </a:xfrm>
          <a:prstGeom prst="rect">
            <a:avLst/>
          </a:prstGeom>
        </p:spPr>
        <p:txBody>
          <a:bodyPr/>
          <a:lstStyle>
            <a:lvl1pPr>
              <a:defRPr sz="3900"/>
            </a:lvl1pPr>
          </a:lstStyle>
          <a:p>
            <a:r>
              <a:rPr dirty="0" err="1"/>
              <a:t>Cümbüş</a:t>
            </a:r>
            <a:r>
              <a:rPr dirty="0"/>
              <a:t> (</a:t>
            </a:r>
            <a:r>
              <a:rPr dirty="0" err="1"/>
              <a:t>Τζουμπούς</a:t>
            </a:r>
            <a:r>
              <a:rPr dirty="0"/>
              <a:t>)</a:t>
            </a:r>
          </a:p>
        </p:txBody>
      </p:sp>
      <p:sp>
        <p:nvSpPr>
          <p:cNvPr id="181" name="2 - Θέση κειμένου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algn="ctr">
              <a:buSzTx/>
              <a:buNone/>
            </a:pPr>
            <a:endParaRPr dirty="0"/>
          </a:p>
          <a:p>
            <a:pPr algn="ctr">
              <a:buSzTx/>
              <a:buNone/>
            </a:pPr>
            <a:endParaRPr dirty="0"/>
          </a:p>
          <a:p>
            <a:pPr algn="ctr">
              <a:buSzTx/>
              <a:buNone/>
            </a:pPr>
            <a:endParaRPr dirty="0"/>
          </a:p>
          <a:p>
            <a:pPr algn="ctr">
              <a:buSzTx/>
              <a:buNone/>
            </a:pPr>
            <a:endParaRPr dirty="0"/>
          </a:p>
          <a:p>
            <a:pPr algn="ctr">
              <a:buSzTx/>
              <a:buNone/>
            </a:pPr>
            <a:r>
              <a:rPr dirty="0"/>
              <a:t> </a:t>
            </a:r>
            <a:r>
              <a:rPr dirty="0" err="1"/>
              <a:t>Κατηγορία</a:t>
            </a:r>
            <a:r>
              <a:rPr dirty="0"/>
              <a:t>: </a:t>
            </a:r>
            <a:r>
              <a:rPr dirty="0" err="1"/>
              <a:t>Έγχορδα</a:t>
            </a:r>
            <a:r>
              <a:rPr dirty="0"/>
              <a:t> – </a:t>
            </a:r>
            <a:r>
              <a:rPr dirty="0" err="1"/>
              <a:t>Υβριδικά</a:t>
            </a:r>
            <a:r>
              <a:rPr dirty="0"/>
              <a:t>.</a:t>
            </a:r>
          </a:p>
          <a:p>
            <a:pPr algn="ctr">
              <a:buSzTx/>
              <a:buNone/>
            </a:pPr>
            <a:r>
              <a:rPr dirty="0"/>
              <a:t> </a:t>
            </a:r>
            <a:r>
              <a:rPr dirty="0" err="1"/>
              <a:t>Περιγραφή</a:t>
            </a:r>
            <a:r>
              <a:rPr dirty="0"/>
              <a:t>: </a:t>
            </a:r>
            <a:r>
              <a:rPr b="1" dirty="0" err="1"/>
              <a:t>Διασταύρωση</a:t>
            </a:r>
            <a:r>
              <a:rPr b="1" dirty="0"/>
              <a:t> </a:t>
            </a:r>
            <a:r>
              <a:rPr b="1" dirty="0" err="1"/>
              <a:t>Ουτιού</a:t>
            </a:r>
            <a:r>
              <a:rPr b="1" dirty="0"/>
              <a:t> </a:t>
            </a:r>
            <a:r>
              <a:rPr b="1" dirty="0" err="1"/>
              <a:t>και</a:t>
            </a:r>
            <a:r>
              <a:rPr b="1" dirty="0"/>
              <a:t> Banjo! </a:t>
            </a:r>
            <a:r>
              <a:rPr dirty="0" err="1"/>
              <a:t>Μακρύ</a:t>
            </a:r>
            <a:r>
              <a:rPr dirty="0"/>
              <a:t> </a:t>
            </a:r>
            <a:r>
              <a:rPr dirty="0" err="1"/>
              <a:t>άταστο</a:t>
            </a:r>
            <a:r>
              <a:rPr dirty="0"/>
              <a:t> </a:t>
            </a:r>
            <a:r>
              <a:rPr dirty="0" err="1"/>
              <a:t>μπράτσο</a:t>
            </a:r>
            <a:r>
              <a:rPr dirty="0"/>
              <a:t>, </a:t>
            </a:r>
            <a:r>
              <a:rPr dirty="0" err="1"/>
              <a:t>αλλά</a:t>
            </a:r>
            <a:r>
              <a:rPr dirty="0"/>
              <a:t> </a:t>
            </a:r>
            <a:r>
              <a:rPr dirty="0" err="1"/>
              <a:t>στρογγυλό</a:t>
            </a:r>
            <a:r>
              <a:rPr dirty="0"/>
              <a:t>, </a:t>
            </a:r>
            <a:r>
              <a:rPr dirty="0" err="1"/>
              <a:t>μεταλλικό</a:t>
            </a:r>
            <a:r>
              <a:rPr dirty="0"/>
              <a:t> </a:t>
            </a:r>
            <a:r>
              <a:rPr dirty="0" err="1"/>
              <a:t>σώμα</a:t>
            </a:r>
            <a:r>
              <a:rPr dirty="0"/>
              <a:t>.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1 - Τίτλος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ΤΖΟΥΜΠΟΥΣ: Ιστορικά Στοιχεία</a:t>
            </a:r>
          </a:p>
        </p:txBody>
      </p:sp>
      <p:sp>
        <p:nvSpPr>
          <p:cNvPr id="184" name="2 - Θέση κειμένου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algn="ctr">
              <a:buSzTx/>
              <a:buNone/>
            </a:pPr>
            <a:r>
              <a:rPr dirty="0"/>
              <a:t>• </a:t>
            </a:r>
            <a:r>
              <a:rPr dirty="0" err="1"/>
              <a:t>Εμφάνιση</a:t>
            </a:r>
            <a:r>
              <a:rPr dirty="0"/>
              <a:t>: </a:t>
            </a:r>
            <a:r>
              <a:rPr b="1" dirty="0" err="1"/>
              <a:t>Εφευρέθηκε</a:t>
            </a:r>
            <a:r>
              <a:rPr b="1" dirty="0"/>
              <a:t> </a:t>
            </a:r>
            <a:r>
              <a:rPr b="1" dirty="0" err="1"/>
              <a:t>το</a:t>
            </a:r>
            <a:r>
              <a:rPr b="1" dirty="0"/>
              <a:t> 1930 </a:t>
            </a:r>
            <a:r>
              <a:rPr b="1" dirty="0" err="1"/>
              <a:t>στην</a:t>
            </a:r>
            <a:r>
              <a:rPr b="1" dirty="0"/>
              <a:t> </a:t>
            </a:r>
            <a:r>
              <a:rPr b="1" dirty="0" err="1"/>
              <a:t>Κωνσταντινούπολη</a:t>
            </a:r>
            <a:r>
              <a:rPr b="1" dirty="0"/>
              <a:t> </a:t>
            </a:r>
            <a:r>
              <a:rPr b="1" dirty="0" err="1"/>
              <a:t>από</a:t>
            </a:r>
            <a:r>
              <a:rPr b="1" dirty="0"/>
              <a:t> </a:t>
            </a:r>
            <a:r>
              <a:rPr b="1" dirty="0" err="1"/>
              <a:t>τον</a:t>
            </a:r>
            <a:r>
              <a:rPr b="1" dirty="0"/>
              <a:t> </a:t>
            </a:r>
            <a:r>
              <a:rPr b="1" dirty="0" err="1"/>
              <a:t>Zeynel</a:t>
            </a:r>
            <a:r>
              <a:rPr b="1" dirty="0"/>
              <a:t> </a:t>
            </a:r>
            <a:r>
              <a:rPr b="1" dirty="0" err="1"/>
              <a:t>Abidin</a:t>
            </a:r>
            <a:r>
              <a:rPr dirty="0"/>
              <a:t>.</a:t>
            </a:r>
          </a:p>
          <a:p>
            <a:pPr algn="ctr"/>
            <a:endParaRPr dirty="0"/>
          </a:p>
          <a:p>
            <a:pPr algn="ctr">
              <a:buSzTx/>
              <a:buNone/>
            </a:pPr>
            <a:r>
              <a:rPr b="1" dirty="0"/>
              <a:t>• </a:t>
            </a:r>
            <a:r>
              <a:rPr b="1" dirty="0" err="1"/>
              <a:t>Το</a:t>
            </a:r>
            <a:r>
              <a:rPr b="1" dirty="0"/>
              <a:t> </a:t>
            </a:r>
            <a:r>
              <a:rPr b="1" dirty="0" err="1"/>
              <a:t>όνομα</a:t>
            </a:r>
            <a:r>
              <a:rPr b="1" dirty="0"/>
              <a:t>: </a:t>
            </a:r>
            <a:r>
              <a:rPr lang="en-US" b="1" dirty="0" err="1" smtClean="0"/>
              <a:t>Cümbüş</a:t>
            </a:r>
            <a:r>
              <a:rPr b="1" dirty="0" smtClean="0"/>
              <a:t> </a:t>
            </a:r>
            <a:r>
              <a:rPr b="1" dirty="0" err="1"/>
              <a:t>σημαίνει</a:t>
            </a:r>
            <a:r>
              <a:rPr b="1" dirty="0"/>
              <a:t> «</a:t>
            </a:r>
            <a:r>
              <a:rPr b="1" dirty="0" err="1"/>
              <a:t>γλέντι</a:t>
            </a:r>
            <a:r>
              <a:rPr b="1" dirty="0"/>
              <a:t>». </a:t>
            </a:r>
          </a:p>
          <a:p>
            <a:pPr algn="ctr">
              <a:buSzTx/>
              <a:buNone/>
            </a:pPr>
            <a:r>
              <a:rPr dirty="0" err="1"/>
              <a:t>Φθηνή</a:t>
            </a:r>
            <a:r>
              <a:rPr dirty="0"/>
              <a:t> </a:t>
            </a:r>
            <a:r>
              <a:rPr dirty="0" err="1"/>
              <a:t>κατασκευή</a:t>
            </a:r>
            <a:r>
              <a:rPr dirty="0"/>
              <a:t> </a:t>
            </a:r>
            <a:r>
              <a:rPr dirty="0" err="1"/>
              <a:t>οργάνου</a:t>
            </a:r>
            <a:r>
              <a:rPr dirty="0"/>
              <a:t> </a:t>
            </a:r>
            <a:r>
              <a:rPr dirty="0" err="1"/>
              <a:t>για</a:t>
            </a:r>
            <a:r>
              <a:rPr dirty="0"/>
              <a:t> </a:t>
            </a:r>
            <a:r>
              <a:rPr dirty="0" err="1"/>
              <a:t>τον</a:t>
            </a:r>
            <a:r>
              <a:rPr dirty="0"/>
              <a:t> </a:t>
            </a:r>
            <a:r>
              <a:rPr dirty="0" err="1"/>
              <a:t>εκδημοκρατισμό</a:t>
            </a:r>
            <a:r>
              <a:rPr dirty="0"/>
              <a:t> </a:t>
            </a:r>
            <a:r>
              <a:rPr dirty="0" err="1"/>
              <a:t>της</a:t>
            </a:r>
            <a:r>
              <a:rPr dirty="0"/>
              <a:t> </a:t>
            </a:r>
            <a:r>
              <a:rPr dirty="0" err="1"/>
              <a:t>μουσικής</a:t>
            </a:r>
            <a:r>
              <a:rPr dirty="0"/>
              <a:t> </a:t>
            </a:r>
            <a:r>
              <a:rPr dirty="0" err="1"/>
              <a:t>και</a:t>
            </a:r>
            <a:r>
              <a:rPr dirty="0"/>
              <a:t> </a:t>
            </a:r>
            <a:r>
              <a:rPr dirty="0" err="1"/>
              <a:t>τη</a:t>
            </a:r>
            <a:r>
              <a:rPr dirty="0"/>
              <a:t> </a:t>
            </a:r>
            <a:r>
              <a:rPr dirty="0" err="1"/>
              <a:t>διάδοσή</a:t>
            </a:r>
            <a:r>
              <a:rPr dirty="0"/>
              <a:t> </a:t>
            </a:r>
            <a:r>
              <a:rPr dirty="0" err="1"/>
              <a:t>της</a:t>
            </a:r>
            <a:r>
              <a:rPr dirty="0"/>
              <a:t> </a:t>
            </a:r>
            <a:r>
              <a:rPr dirty="0" err="1"/>
              <a:t>και</a:t>
            </a:r>
            <a:r>
              <a:rPr dirty="0"/>
              <a:t> </a:t>
            </a:r>
            <a:r>
              <a:rPr dirty="0" err="1"/>
              <a:t>στις</a:t>
            </a:r>
            <a:r>
              <a:rPr dirty="0"/>
              <a:t> </a:t>
            </a:r>
            <a:r>
              <a:rPr dirty="0" err="1"/>
              <a:t>πιο</a:t>
            </a:r>
            <a:r>
              <a:rPr dirty="0"/>
              <a:t> </a:t>
            </a:r>
            <a:r>
              <a:rPr dirty="0" err="1"/>
              <a:t>φτωχές</a:t>
            </a:r>
            <a:r>
              <a:rPr dirty="0"/>
              <a:t> </a:t>
            </a:r>
            <a:r>
              <a:rPr dirty="0" err="1"/>
              <a:t>τάξεις</a:t>
            </a:r>
            <a:r>
              <a:rPr dirty="0"/>
              <a:t>.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1 - Τίτλος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900"/>
            </a:lvl1pPr>
          </a:lstStyle>
          <a:p>
            <a:r>
              <a:t>ΤΖΟΥΜΠΟΥΣ: Κατασκευή &amp; Παίξιμο</a:t>
            </a:r>
          </a:p>
        </p:txBody>
      </p:sp>
      <p:sp>
        <p:nvSpPr>
          <p:cNvPr id="187" name="2 - Θέση κειμένου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algn="ctr">
              <a:buSzTx/>
              <a:buNone/>
            </a:pPr>
            <a:r>
              <a:rPr dirty="0"/>
              <a:t>• </a:t>
            </a:r>
            <a:r>
              <a:rPr dirty="0" err="1"/>
              <a:t>Μηχανισμός</a:t>
            </a:r>
            <a:r>
              <a:rPr dirty="0"/>
              <a:t>: </a:t>
            </a:r>
            <a:r>
              <a:rPr dirty="0" err="1"/>
              <a:t>Το</a:t>
            </a:r>
            <a:r>
              <a:rPr dirty="0"/>
              <a:t> </a:t>
            </a:r>
            <a:r>
              <a:rPr dirty="0" err="1"/>
              <a:t>ηχείο</a:t>
            </a:r>
            <a:r>
              <a:rPr dirty="0"/>
              <a:t> </a:t>
            </a:r>
            <a:r>
              <a:rPr dirty="0" err="1"/>
              <a:t>είναι</a:t>
            </a:r>
            <a:r>
              <a:rPr dirty="0"/>
              <a:t> </a:t>
            </a:r>
            <a:r>
              <a:rPr dirty="0" err="1"/>
              <a:t>ένα</a:t>
            </a:r>
            <a:r>
              <a:rPr dirty="0"/>
              <a:t> </a:t>
            </a:r>
            <a:r>
              <a:rPr dirty="0" err="1"/>
              <a:t>σκάφος</a:t>
            </a:r>
            <a:r>
              <a:rPr dirty="0"/>
              <a:t> </a:t>
            </a:r>
            <a:r>
              <a:rPr dirty="0" err="1"/>
              <a:t>από</a:t>
            </a:r>
            <a:r>
              <a:rPr dirty="0"/>
              <a:t> </a:t>
            </a:r>
            <a:r>
              <a:rPr dirty="0" err="1"/>
              <a:t>σφυρήλατο</a:t>
            </a:r>
            <a:r>
              <a:rPr dirty="0"/>
              <a:t> </a:t>
            </a:r>
            <a:r>
              <a:rPr dirty="0" err="1"/>
              <a:t>αλουμίνιο</a:t>
            </a:r>
            <a:r>
              <a:rPr dirty="0"/>
              <a:t>, </a:t>
            </a:r>
            <a:r>
              <a:rPr dirty="0" err="1"/>
              <a:t>καλυμμένο</a:t>
            </a:r>
            <a:r>
              <a:rPr dirty="0"/>
              <a:t> </a:t>
            </a:r>
            <a:r>
              <a:rPr dirty="0" err="1"/>
              <a:t>με</a:t>
            </a:r>
            <a:r>
              <a:rPr dirty="0"/>
              <a:t> </a:t>
            </a:r>
            <a:r>
              <a:rPr dirty="0" err="1"/>
              <a:t>συνθετική</a:t>
            </a:r>
            <a:r>
              <a:rPr dirty="0"/>
              <a:t> </a:t>
            </a:r>
            <a:r>
              <a:rPr dirty="0" err="1"/>
              <a:t>μεμβράνη</a:t>
            </a:r>
            <a:r>
              <a:rPr dirty="0"/>
              <a:t> ή </a:t>
            </a:r>
            <a:r>
              <a:rPr dirty="0" err="1"/>
              <a:t>δέρμα</a:t>
            </a:r>
            <a:r>
              <a:rPr dirty="0"/>
              <a:t>.</a:t>
            </a:r>
          </a:p>
          <a:p>
            <a:pPr algn="ctr">
              <a:buSzTx/>
              <a:buNone/>
            </a:pPr>
            <a:endParaRPr dirty="0"/>
          </a:p>
          <a:p>
            <a:pPr algn="ctr">
              <a:buSzTx/>
              <a:buNone/>
            </a:pPr>
            <a:r>
              <a:rPr dirty="0"/>
              <a:t>• </a:t>
            </a:r>
            <a:r>
              <a:rPr dirty="0" err="1"/>
              <a:t>Παίξιμο</a:t>
            </a:r>
            <a:r>
              <a:rPr dirty="0"/>
              <a:t>: </a:t>
            </a:r>
            <a:r>
              <a:rPr dirty="0" err="1"/>
              <a:t>Παίζεται</a:t>
            </a:r>
            <a:r>
              <a:rPr dirty="0"/>
              <a:t> </a:t>
            </a:r>
            <a:r>
              <a:rPr dirty="0" err="1"/>
              <a:t>με</a:t>
            </a:r>
            <a:r>
              <a:rPr dirty="0"/>
              <a:t> </a:t>
            </a:r>
            <a:r>
              <a:rPr dirty="0" err="1"/>
              <a:t>πένα</a:t>
            </a:r>
            <a:r>
              <a:rPr dirty="0"/>
              <a:t>, </a:t>
            </a:r>
            <a:r>
              <a:rPr dirty="0" err="1"/>
              <a:t>όπως</a:t>
            </a:r>
            <a:r>
              <a:rPr dirty="0"/>
              <a:t> </a:t>
            </a:r>
            <a:r>
              <a:rPr dirty="0" err="1"/>
              <a:t>το</a:t>
            </a:r>
            <a:r>
              <a:rPr dirty="0"/>
              <a:t> </a:t>
            </a:r>
            <a:r>
              <a:rPr dirty="0" err="1"/>
              <a:t>ούτι</a:t>
            </a:r>
            <a:r>
              <a:rPr dirty="0"/>
              <a:t>, </a:t>
            </a:r>
            <a:r>
              <a:rPr dirty="0" err="1"/>
              <a:t>γλιστρώντας</a:t>
            </a:r>
            <a:r>
              <a:rPr dirty="0"/>
              <a:t> </a:t>
            </a:r>
            <a:r>
              <a:rPr dirty="0" err="1"/>
              <a:t>τα</a:t>
            </a:r>
            <a:r>
              <a:rPr dirty="0"/>
              <a:t> </a:t>
            </a:r>
            <a:r>
              <a:rPr dirty="0" err="1"/>
              <a:t>δάχτυλα</a:t>
            </a:r>
            <a:r>
              <a:rPr dirty="0"/>
              <a:t> </a:t>
            </a:r>
            <a:r>
              <a:rPr dirty="0" err="1"/>
              <a:t>στο</a:t>
            </a:r>
            <a:r>
              <a:rPr dirty="0"/>
              <a:t> </a:t>
            </a:r>
            <a:r>
              <a:rPr dirty="0" err="1"/>
              <a:t>άταστο</a:t>
            </a:r>
            <a:r>
              <a:rPr dirty="0"/>
              <a:t> </a:t>
            </a:r>
            <a:r>
              <a:rPr dirty="0" err="1" smtClean="0"/>
              <a:t>μπράτσο</a:t>
            </a:r>
            <a:r>
              <a:rPr dirty="0" smtClean="0"/>
              <a:t>.</a:t>
            </a:r>
            <a:r>
              <a:rPr lang="el-GR" dirty="0" smtClean="0"/>
              <a:t>Υπάρχει σε δύο κατασκευές: είτε </a:t>
            </a:r>
            <a:r>
              <a:rPr lang="el-GR" dirty="0" err="1" smtClean="0"/>
              <a:t>άταστο</a:t>
            </a:r>
            <a:r>
              <a:rPr lang="el-GR" dirty="0" smtClean="0"/>
              <a:t> είτε με μπερντέδες από πετονιά.</a:t>
            </a:r>
            <a:endParaRPr dirty="0"/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Εικόνα 2" descr="Εικόνα 2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589169" y="970716"/>
            <a:ext cx="2913310" cy="497338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0" name="Εικόνα 4" descr="Εικόνα 4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4226498" y="970716"/>
            <a:ext cx="4483453" cy="450221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Τίτλος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3" name="Υπότιτλος 2"/>
          <p:cNvSpPr txBox="1">
            <a:spLocks noGrp="1"/>
          </p:cNvSpPr>
          <p:nvPr>
            <p:ph type="body" sz="quarter" idx="1"/>
          </p:nvPr>
        </p:nvSpPr>
        <p:spPr>
          <a:xfrm>
            <a:off x="1143000" y="3558778"/>
            <a:ext cx="6858000" cy="1241822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94" name="Εικόνα 4" descr="Εικόνα 4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00008" y="1375577"/>
            <a:ext cx="8943984" cy="410684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Εικόνα 2" descr="Εικόνα 2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295941" y="951862"/>
            <a:ext cx="8709268" cy="49542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Εικόνα 2" descr="Εικόνα 2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673805" y="857250"/>
            <a:ext cx="7796389" cy="5143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Εικόνα 4" descr="Εικόνα 4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61713" y="1482465"/>
            <a:ext cx="8868006" cy="389307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Εικόνα 2" descr="Εικόνα 2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0" y="981131"/>
            <a:ext cx="9144000" cy="488427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Εικόνα 2" descr="Εικόνα 2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08343" y="1340734"/>
            <a:ext cx="8927313" cy="40068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1 - Τίτλος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900"/>
            </a:lvl1pPr>
          </a:lstStyle>
          <a:p>
            <a:r>
              <a:rPr dirty="0" smtClean="0"/>
              <a:t>ΜΠΟΥΖΟΥΚΙ</a:t>
            </a:r>
            <a:endParaRPr dirty="0"/>
          </a:p>
        </p:txBody>
      </p:sp>
      <p:sp>
        <p:nvSpPr>
          <p:cNvPr id="207" name="2 - Θέση κειμένου"/>
          <p:cNvSpPr txBox="1">
            <a:spLocks noGrp="1"/>
          </p:cNvSpPr>
          <p:nvPr>
            <p:ph type="body" idx="1"/>
          </p:nvPr>
        </p:nvSpPr>
        <p:spPr>
          <a:xfrm>
            <a:off x="323528" y="404664"/>
            <a:ext cx="5915000" cy="5328592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algn="ctr">
              <a:buSzTx/>
              <a:buNone/>
            </a:pPr>
            <a:endParaRPr lang="el-GR" dirty="0" smtClean="0"/>
          </a:p>
          <a:p>
            <a:pPr algn="ctr">
              <a:buSzTx/>
              <a:buNone/>
            </a:pPr>
            <a:endParaRPr lang="el-GR" dirty="0" smtClean="0"/>
          </a:p>
          <a:p>
            <a:pPr algn="ctr">
              <a:buSzTx/>
              <a:buNone/>
            </a:pPr>
            <a:endParaRPr lang="el-GR" dirty="0" smtClean="0"/>
          </a:p>
          <a:p>
            <a:pPr algn="ctr">
              <a:buSzTx/>
              <a:buNone/>
            </a:pPr>
            <a:r>
              <a:rPr dirty="0" smtClean="0"/>
              <a:t>• </a:t>
            </a:r>
            <a:r>
              <a:rPr dirty="0" err="1"/>
              <a:t>Κατηγορία</a:t>
            </a:r>
            <a:r>
              <a:rPr dirty="0"/>
              <a:t>: </a:t>
            </a:r>
            <a:r>
              <a:rPr dirty="0" err="1"/>
              <a:t>Έγχορδα</a:t>
            </a:r>
            <a:r>
              <a:rPr dirty="0"/>
              <a:t> – </a:t>
            </a:r>
            <a:r>
              <a:rPr dirty="0" err="1"/>
              <a:t>Νυκτά</a:t>
            </a:r>
            <a:r>
              <a:rPr dirty="0"/>
              <a:t> </a:t>
            </a:r>
            <a:endParaRPr lang="el-GR" dirty="0" smtClean="0"/>
          </a:p>
          <a:p>
            <a:pPr algn="ctr">
              <a:buSzTx/>
              <a:buNone/>
            </a:pPr>
            <a:r>
              <a:rPr dirty="0" smtClean="0"/>
              <a:t>(</a:t>
            </a:r>
            <a:r>
              <a:rPr dirty="0" err="1"/>
              <a:t>Λαουτοειδή</a:t>
            </a:r>
            <a:r>
              <a:rPr dirty="0"/>
              <a:t> </a:t>
            </a:r>
            <a:r>
              <a:rPr dirty="0" err="1"/>
              <a:t>με</a:t>
            </a:r>
            <a:r>
              <a:rPr dirty="0"/>
              <a:t> </a:t>
            </a:r>
            <a:r>
              <a:rPr dirty="0" err="1"/>
              <a:t>μακρύ</a:t>
            </a:r>
            <a:r>
              <a:rPr dirty="0"/>
              <a:t> </a:t>
            </a:r>
            <a:r>
              <a:rPr dirty="0" err="1"/>
              <a:t>μάνικο</a:t>
            </a:r>
            <a:r>
              <a:rPr dirty="0" smtClean="0"/>
              <a:t>).</a:t>
            </a:r>
            <a:endParaRPr lang="el-GR" dirty="0" smtClean="0"/>
          </a:p>
          <a:p>
            <a:pPr algn="ctr">
              <a:buSzTx/>
              <a:buNone/>
            </a:pPr>
            <a:endParaRPr dirty="0"/>
          </a:p>
          <a:p>
            <a:pPr algn="ctr">
              <a:buSzTx/>
              <a:buNone/>
            </a:pPr>
            <a:r>
              <a:rPr dirty="0"/>
              <a:t>• </a:t>
            </a:r>
            <a:r>
              <a:rPr dirty="0" err="1"/>
              <a:t>Περιγραφή</a:t>
            </a:r>
            <a:r>
              <a:rPr dirty="0"/>
              <a:t>: </a:t>
            </a:r>
            <a:r>
              <a:rPr b="1" dirty="0" err="1"/>
              <a:t>Το</a:t>
            </a:r>
            <a:r>
              <a:rPr b="1" dirty="0"/>
              <a:t> </a:t>
            </a:r>
            <a:r>
              <a:rPr b="1" dirty="0" err="1"/>
              <a:t>εθνικό</a:t>
            </a:r>
            <a:r>
              <a:rPr b="1" dirty="0"/>
              <a:t> </a:t>
            </a:r>
            <a:r>
              <a:rPr b="1" dirty="0" err="1"/>
              <a:t>λαϊκό</a:t>
            </a:r>
            <a:r>
              <a:rPr b="1" dirty="0"/>
              <a:t> </a:t>
            </a:r>
            <a:r>
              <a:rPr b="1" dirty="0" err="1"/>
              <a:t>όργανο</a:t>
            </a:r>
            <a:r>
              <a:rPr b="1" dirty="0"/>
              <a:t> </a:t>
            </a:r>
            <a:r>
              <a:rPr b="1" dirty="0" err="1"/>
              <a:t>της</a:t>
            </a:r>
            <a:r>
              <a:rPr b="1" dirty="0"/>
              <a:t> </a:t>
            </a:r>
            <a:r>
              <a:rPr b="1" dirty="0" err="1"/>
              <a:t>Ελλάδας</a:t>
            </a:r>
            <a:r>
              <a:rPr b="1" dirty="0"/>
              <a:t>. </a:t>
            </a:r>
            <a:r>
              <a:rPr dirty="0" err="1"/>
              <a:t>Αχλαδόσχημο</a:t>
            </a:r>
            <a:r>
              <a:rPr dirty="0"/>
              <a:t> </a:t>
            </a:r>
            <a:r>
              <a:rPr dirty="0" err="1"/>
              <a:t>σκάφος</a:t>
            </a:r>
            <a:r>
              <a:rPr dirty="0"/>
              <a:t> </a:t>
            </a:r>
            <a:r>
              <a:rPr dirty="0" err="1"/>
              <a:t>με</a:t>
            </a:r>
            <a:r>
              <a:rPr dirty="0"/>
              <a:t> </a:t>
            </a:r>
            <a:r>
              <a:rPr dirty="0" err="1"/>
              <a:t>ντούγιες</a:t>
            </a:r>
            <a:r>
              <a:rPr dirty="0"/>
              <a:t> </a:t>
            </a:r>
            <a:r>
              <a:rPr dirty="0" err="1"/>
              <a:t>και</a:t>
            </a:r>
            <a:r>
              <a:rPr dirty="0"/>
              <a:t> </a:t>
            </a:r>
            <a:r>
              <a:rPr dirty="0" err="1"/>
              <a:t>μπράτσο</a:t>
            </a:r>
            <a:r>
              <a:rPr dirty="0"/>
              <a:t> </a:t>
            </a:r>
            <a:r>
              <a:rPr dirty="0" err="1"/>
              <a:t>με</a:t>
            </a:r>
            <a:r>
              <a:rPr dirty="0"/>
              <a:t> </a:t>
            </a:r>
            <a:r>
              <a:rPr dirty="0" err="1"/>
              <a:t>τάστα</a:t>
            </a:r>
            <a:r>
              <a:rPr dirty="0"/>
              <a:t>.</a:t>
            </a:r>
          </a:p>
        </p:txBody>
      </p:sp>
      <p:pic>
        <p:nvPicPr>
          <p:cNvPr id="4" name="3 - Εικόνα" descr="εικόνα_Viber_2026-02-24_09-49-55-79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44208" y="1556792"/>
            <a:ext cx="1557867" cy="38989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1 - Τίτλος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ΜΠΟΥΖΟΥΚΙ: Ιστορικά Στοιχεία</a:t>
            </a:r>
          </a:p>
        </p:txBody>
      </p:sp>
      <p:sp>
        <p:nvSpPr>
          <p:cNvPr id="210" name="2 - Θέση κειμένου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algn="ctr">
              <a:buSzTx/>
              <a:buNone/>
            </a:pPr>
            <a:r>
              <a:rPr b="1" dirty="0"/>
              <a:t>• </a:t>
            </a:r>
            <a:r>
              <a:rPr b="1" dirty="0" err="1"/>
              <a:t>Εμφάνιση</a:t>
            </a:r>
            <a:r>
              <a:rPr b="1" dirty="0"/>
              <a:t>: </a:t>
            </a:r>
            <a:r>
              <a:rPr b="1" dirty="0" err="1"/>
              <a:t>Από</a:t>
            </a:r>
            <a:r>
              <a:rPr b="1" dirty="0"/>
              <a:t> </a:t>
            </a:r>
            <a:r>
              <a:rPr b="1" dirty="0" err="1"/>
              <a:t>την</a:t>
            </a:r>
            <a:r>
              <a:rPr b="1" dirty="0"/>
              <a:t> </a:t>
            </a:r>
            <a:r>
              <a:rPr b="1" dirty="0" err="1"/>
              <a:t>αρχαιοελληνική</a:t>
            </a:r>
            <a:r>
              <a:rPr b="1" dirty="0"/>
              <a:t> «</a:t>
            </a:r>
            <a:r>
              <a:rPr b="1" dirty="0" err="1"/>
              <a:t>Πανδούρα</a:t>
            </a:r>
            <a:r>
              <a:rPr b="1" dirty="0"/>
              <a:t>» </a:t>
            </a:r>
            <a:r>
              <a:rPr b="1" dirty="0" err="1"/>
              <a:t>στο</a:t>
            </a:r>
            <a:r>
              <a:rPr b="1" dirty="0"/>
              <a:t> </a:t>
            </a:r>
            <a:r>
              <a:rPr b="1" dirty="0" err="1"/>
              <a:t>βυζαντινό</a:t>
            </a:r>
            <a:r>
              <a:rPr b="1" dirty="0"/>
              <a:t> «</a:t>
            </a:r>
            <a:r>
              <a:rPr b="1" dirty="0" err="1"/>
              <a:t>Ταμπούρ</a:t>
            </a:r>
            <a:r>
              <a:rPr b="1" dirty="0"/>
              <a:t>».</a:t>
            </a:r>
          </a:p>
          <a:p>
            <a:pPr algn="ctr"/>
            <a:endParaRPr b="1" dirty="0"/>
          </a:p>
          <a:p>
            <a:pPr algn="ctr">
              <a:buSzTx/>
              <a:buNone/>
            </a:pPr>
            <a:r>
              <a:rPr b="1" dirty="0"/>
              <a:t>• </a:t>
            </a:r>
            <a:r>
              <a:rPr b="1" dirty="0" err="1"/>
              <a:t>Το</a:t>
            </a:r>
            <a:r>
              <a:rPr b="1" dirty="0"/>
              <a:t> </a:t>
            </a:r>
            <a:r>
              <a:rPr b="1" dirty="0" err="1"/>
              <a:t>όνομα</a:t>
            </a:r>
            <a:r>
              <a:rPr b="1" dirty="0"/>
              <a:t>: </a:t>
            </a:r>
            <a:r>
              <a:rPr b="1" dirty="0" err="1"/>
              <a:t>Πιθανότατα</a:t>
            </a:r>
            <a:r>
              <a:rPr b="1" dirty="0"/>
              <a:t> </a:t>
            </a:r>
            <a:r>
              <a:rPr b="1" dirty="0" err="1"/>
              <a:t>από</a:t>
            </a:r>
            <a:r>
              <a:rPr b="1" dirty="0"/>
              <a:t> </a:t>
            </a:r>
            <a:r>
              <a:rPr b="1" dirty="0" err="1"/>
              <a:t>την</a:t>
            </a:r>
            <a:r>
              <a:rPr b="1" dirty="0"/>
              <a:t> </a:t>
            </a:r>
            <a:r>
              <a:rPr b="1" dirty="0" err="1"/>
              <a:t>περσική</a:t>
            </a:r>
            <a:r>
              <a:rPr b="1" dirty="0"/>
              <a:t> </a:t>
            </a:r>
            <a:r>
              <a:rPr b="1" dirty="0" err="1"/>
              <a:t>λέξη</a:t>
            </a:r>
            <a:r>
              <a:rPr b="1" dirty="0"/>
              <a:t> </a:t>
            </a:r>
            <a:r>
              <a:rPr b="1" dirty="0" err="1"/>
              <a:t>bozorg</a:t>
            </a:r>
            <a:r>
              <a:rPr b="1" dirty="0"/>
              <a:t> </a:t>
            </a:r>
            <a:r>
              <a:rPr b="1" dirty="0" err="1"/>
              <a:t>που</a:t>
            </a:r>
            <a:r>
              <a:rPr b="1" dirty="0"/>
              <a:t> </a:t>
            </a:r>
            <a:r>
              <a:rPr b="1" dirty="0" err="1"/>
              <a:t>σημαίνει</a:t>
            </a:r>
            <a:r>
              <a:rPr b="1" dirty="0"/>
              <a:t> «</a:t>
            </a:r>
            <a:r>
              <a:rPr b="1" dirty="0" err="1"/>
              <a:t>μεγάλο</a:t>
            </a:r>
            <a:r>
              <a:rPr b="1" dirty="0"/>
              <a:t>».</a:t>
            </a:r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1 - Τίτλος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ΜΠΟΥΖΟΥΚΙ: Κατασκευή &amp; Παίξιμο</a:t>
            </a:r>
          </a:p>
        </p:txBody>
      </p:sp>
      <p:sp>
        <p:nvSpPr>
          <p:cNvPr id="213" name="2 - Θέση κειμένου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algn="ctr">
              <a:buSzTx/>
              <a:buNone/>
            </a:pPr>
            <a:r>
              <a:t>• Μηχανισμός: Τρίχορδο (3 διπλές χορδές, κλασικό ρεμπέτικο) και Τετράχορδο (4 διπλές).</a:t>
            </a:r>
          </a:p>
          <a:p>
            <a:pPr algn="ctr">
              <a:buSzTx/>
              <a:buNone/>
            </a:pPr>
            <a:endParaRPr/>
          </a:p>
          <a:p>
            <a:pPr algn="ctr">
              <a:buSzTx/>
              <a:buNone/>
            </a:pPr>
            <a:r>
              <a:t>• Παίξιμο: Παίζεται με σκληρή πένα και μεταλλικές χορδές για διαπεραστικό, «στακάτο» ήχο.</a:t>
            </a:r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1 - Τίτλος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ΜΠΟΥΖΟΥΚΙ: Ρόλος &amp; Fun Fact</a:t>
            </a:r>
          </a:p>
        </p:txBody>
      </p:sp>
      <p:sp>
        <p:nvSpPr>
          <p:cNvPr id="216" name="2 - Θέση κειμένου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>
              <a:buSzTx/>
              <a:buNone/>
            </a:pPr>
            <a:r>
              <a:rPr dirty="0"/>
              <a:t>• Ο </a:t>
            </a:r>
            <a:r>
              <a:rPr dirty="0" err="1"/>
              <a:t>ρόλος</a:t>
            </a:r>
            <a:r>
              <a:rPr dirty="0"/>
              <a:t> </a:t>
            </a:r>
            <a:r>
              <a:rPr dirty="0" err="1"/>
              <a:t>του</a:t>
            </a:r>
            <a:r>
              <a:rPr dirty="0"/>
              <a:t>: </a:t>
            </a:r>
            <a:r>
              <a:rPr b="1" dirty="0"/>
              <a:t>Ο </a:t>
            </a:r>
            <a:r>
              <a:rPr b="1" dirty="0" err="1"/>
              <a:t>απόλυτος</a:t>
            </a:r>
            <a:r>
              <a:rPr b="1" dirty="0"/>
              <a:t> </a:t>
            </a:r>
            <a:r>
              <a:rPr b="1" dirty="0" err="1"/>
              <a:t>πρωταγωνιστής</a:t>
            </a:r>
            <a:r>
              <a:rPr b="1" dirty="0"/>
              <a:t> </a:t>
            </a:r>
            <a:r>
              <a:rPr b="1" dirty="0" err="1"/>
              <a:t>της</a:t>
            </a:r>
            <a:r>
              <a:rPr b="1" dirty="0"/>
              <a:t> </a:t>
            </a:r>
            <a:r>
              <a:rPr b="1" dirty="0" err="1"/>
              <a:t>αστικής</a:t>
            </a:r>
            <a:r>
              <a:rPr b="1" dirty="0"/>
              <a:t> </a:t>
            </a:r>
            <a:r>
              <a:rPr b="1" dirty="0" err="1"/>
              <a:t>λαϊκής</a:t>
            </a:r>
            <a:r>
              <a:rPr b="1" dirty="0"/>
              <a:t> </a:t>
            </a:r>
            <a:r>
              <a:rPr b="1" dirty="0" err="1"/>
              <a:t>και</a:t>
            </a:r>
            <a:r>
              <a:rPr b="1" dirty="0"/>
              <a:t> </a:t>
            </a:r>
            <a:r>
              <a:rPr b="1" dirty="0" err="1"/>
              <a:t>ρεμπέτικης</a:t>
            </a:r>
            <a:r>
              <a:rPr b="1" dirty="0"/>
              <a:t> </a:t>
            </a:r>
            <a:r>
              <a:rPr b="1" dirty="0" err="1"/>
              <a:t>μουσικής</a:t>
            </a:r>
            <a:r>
              <a:rPr b="1" dirty="0"/>
              <a:t>.</a:t>
            </a:r>
          </a:p>
          <a:p>
            <a:pPr>
              <a:buSzTx/>
              <a:buNone/>
            </a:pPr>
            <a:endParaRPr dirty="0"/>
          </a:p>
          <a:p>
            <a:pPr>
              <a:buSzTx/>
              <a:buNone/>
            </a:pPr>
            <a:r>
              <a:rPr dirty="0"/>
              <a:t>• Fun Fact: </a:t>
            </a:r>
            <a:r>
              <a:rPr b="1" dirty="0"/>
              <a:t>Η 4η </a:t>
            </a:r>
            <a:r>
              <a:rPr b="1" dirty="0" err="1"/>
              <a:t>χορδή</a:t>
            </a:r>
            <a:r>
              <a:rPr b="1" dirty="0"/>
              <a:t> </a:t>
            </a:r>
            <a:r>
              <a:rPr b="1" dirty="0" err="1"/>
              <a:t>προστέθηκε</a:t>
            </a:r>
            <a:r>
              <a:rPr b="1" dirty="0"/>
              <a:t> </a:t>
            </a:r>
            <a:r>
              <a:rPr b="1" dirty="0" err="1"/>
              <a:t>τη</a:t>
            </a:r>
            <a:r>
              <a:rPr b="1" dirty="0"/>
              <a:t> </a:t>
            </a:r>
            <a:r>
              <a:rPr b="1" dirty="0" err="1"/>
              <a:t>δεκαετία</a:t>
            </a:r>
            <a:r>
              <a:rPr b="1" dirty="0"/>
              <a:t> </a:t>
            </a:r>
            <a:r>
              <a:rPr b="1" dirty="0" err="1"/>
              <a:t>του</a:t>
            </a:r>
            <a:r>
              <a:rPr b="1" dirty="0"/>
              <a:t> '50 </a:t>
            </a:r>
            <a:r>
              <a:rPr b="1" dirty="0" err="1"/>
              <a:t>από</a:t>
            </a:r>
            <a:r>
              <a:rPr b="1" dirty="0"/>
              <a:t> </a:t>
            </a:r>
            <a:r>
              <a:rPr b="1" dirty="0" err="1"/>
              <a:t>τον</a:t>
            </a:r>
            <a:r>
              <a:rPr b="1" dirty="0"/>
              <a:t> </a:t>
            </a:r>
            <a:r>
              <a:rPr b="1" dirty="0" err="1"/>
              <a:t>Μανώλη</a:t>
            </a:r>
            <a:r>
              <a:rPr b="1" dirty="0"/>
              <a:t> </a:t>
            </a:r>
            <a:r>
              <a:rPr b="1" dirty="0" err="1"/>
              <a:t>Χιώτη</a:t>
            </a:r>
            <a:r>
              <a:rPr b="1" dirty="0"/>
              <a:t>, </a:t>
            </a:r>
            <a:r>
              <a:rPr b="1" dirty="0" err="1"/>
              <a:t>επιτρέποντας</a:t>
            </a:r>
            <a:r>
              <a:rPr b="1" dirty="0"/>
              <a:t> </a:t>
            </a:r>
            <a:r>
              <a:rPr b="1" dirty="0" err="1"/>
              <a:t>ταχύτητες</a:t>
            </a:r>
            <a:r>
              <a:rPr b="1" dirty="0"/>
              <a:t> </a:t>
            </a:r>
            <a:r>
              <a:rPr b="1" dirty="0" err="1"/>
              <a:t>και</a:t>
            </a:r>
            <a:r>
              <a:rPr b="1" dirty="0"/>
              <a:t> </a:t>
            </a:r>
            <a:r>
              <a:rPr b="1" dirty="0" err="1"/>
              <a:t>συγχορδίες</a:t>
            </a:r>
            <a:r>
              <a:rPr b="1" dirty="0"/>
              <a:t> </a:t>
            </a:r>
            <a:r>
              <a:rPr b="1" dirty="0" err="1"/>
              <a:t>δυτικού</a:t>
            </a:r>
            <a:r>
              <a:rPr b="1" dirty="0"/>
              <a:t> </a:t>
            </a:r>
            <a:r>
              <a:rPr b="1" dirty="0" err="1"/>
              <a:t>τύπου</a:t>
            </a:r>
            <a:r>
              <a:rPr b="1" dirty="0"/>
              <a:t>!</a:t>
            </a:r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- Εικόνα" descr="εικόνα_Viber_2026-02-17_19-11-30-3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15816" y="1124744"/>
            <a:ext cx="3264649" cy="4460664"/>
          </a:xfrm>
          <a:prstGeom prst="rect">
            <a:avLst/>
          </a:prstGeom>
        </p:spPr>
      </p:pic>
      <p:sp>
        <p:nvSpPr>
          <p:cNvPr id="218" name="1 - Τίτλος"/>
          <p:cNvSpPr txBox="1">
            <a:spLocks noGrp="1"/>
          </p:cNvSpPr>
          <p:nvPr>
            <p:ph type="title"/>
          </p:nvPr>
        </p:nvSpPr>
        <p:spPr>
          <a:xfrm>
            <a:off x="467544" y="116632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rPr dirty="0"/>
              <a:t>ΚΡΗΤΙΚΗ </a:t>
            </a:r>
            <a:r>
              <a:rPr dirty="0" smtClean="0"/>
              <a:t>ΛΥΡΑ</a:t>
            </a:r>
            <a:endParaRPr dirty="0"/>
          </a:p>
        </p:txBody>
      </p:sp>
      <p:sp>
        <p:nvSpPr>
          <p:cNvPr id="219" name="2 - Θέση κειμένου"/>
          <p:cNvSpPr txBox="1">
            <a:spLocks noGrp="1"/>
          </p:cNvSpPr>
          <p:nvPr>
            <p:ph type="body" idx="1"/>
          </p:nvPr>
        </p:nvSpPr>
        <p:spPr>
          <a:xfrm>
            <a:off x="457200" y="1340768"/>
            <a:ext cx="8363272" cy="5328592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algn="ctr">
              <a:buSzTx/>
              <a:buNone/>
            </a:pPr>
            <a:r>
              <a:rPr dirty="0"/>
              <a:t>• </a:t>
            </a:r>
            <a:r>
              <a:rPr dirty="0" err="1"/>
              <a:t>Κατηγορία</a:t>
            </a:r>
            <a:r>
              <a:rPr dirty="0"/>
              <a:t>: </a:t>
            </a:r>
            <a:r>
              <a:rPr dirty="0" err="1"/>
              <a:t>Έγχορδα</a:t>
            </a:r>
            <a:r>
              <a:rPr dirty="0"/>
              <a:t> – </a:t>
            </a:r>
            <a:r>
              <a:rPr dirty="0" err="1"/>
              <a:t>Τοξοφόρα</a:t>
            </a:r>
            <a:r>
              <a:rPr dirty="0"/>
              <a:t>.</a:t>
            </a:r>
          </a:p>
          <a:p>
            <a:pPr>
              <a:buSzTx/>
              <a:buNone/>
            </a:pPr>
            <a:endParaRPr lang="el-GR" dirty="0" smtClean="0"/>
          </a:p>
          <a:p>
            <a:pPr>
              <a:buSzTx/>
              <a:buNone/>
            </a:pPr>
            <a:endParaRPr lang="el-GR" dirty="0" smtClean="0"/>
          </a:p>
          <a:p>
            <a:pPr>
              <a:buSzTx/>
              <a:buNone/>
            </a:pPr>
            <a:endParaRPr lang="el-GR" dirty="0" smtClean="0"/>
          </a:p>
          <a:p>
            <a:pPr>
              <a:buSzTx/>
              <a:buNone/>
            </a:pPr>
            <a:endParaRPr lang="el-GR" dirty="0" smtClean="0"/>
          </a:p>
          <a:p>
            <a:pPr>
              <a:buSzTx/>
              <a:buNone/>
            </a:pPr>
            <a:endParaRPr lang="el-GR" dirty="0" smtClean="0"/>
          </a:p>
          <a:p>
            <a:pPr>
              <a:buSzTx/>
              <a:buNone/>
            </a:pPr>
            <a:endParaRPr lang="el-GR" dirty="0" smtClean="0"/>
          </a:p>
          <a:p>
            <a:pPr>
              <a:buSzTx/>
              <a:buNone/>
            </a:pPr>
            <a:endParaRPr lang="el-GR" dirty="0" smtClean="0"/>
          </a:p>
          <a:p>
            <a:pPr>
              <a:buSzTx/>
              <a:buNone/>
            </a:pPr>
            <a:endParaRPr dirty="0"/>
          </a:p>
          <a:p>
            <a:pPr>
              <a:buSzTx/>
              <a:buNone/>
            </a:pPr>
            <a:r>
              <a:rPr dirty="0"/>
              <a:t>• </a:t>
            </a:r>
            <a:r>
              <a:rPr dirty="0" err="1"/>
              <a:t>Περιγραφή</a:t>
            </a:r>
            <a:r>
              <a:rPr dirty="0"/>
              <a:t>: </a:t>
            </a:r>
            <a:r>
              <a:rPr dirty="0" err="1"/>
              <a:t>Μικρό</a:t>
            </a:r>
            <a:r>
              <a:rPr dirty="0"/>
              <a:t>, </a:t>
            </a:r>
            <a:r>
              <a:rPr dirty="0" err="1"/>
              <a:t>αχλαδόσχημο</a:t>
            </a:r>
            <a:r>
              <a:rPr dirty="0"/>
              <a:t> </a:t>
            </a:r>
            <a:r>
              <a:rPr dirty="0" err="1"/>
              <a:t>όργανο</a:t>
            </a:r>
            <a:r>
              <a:rPr dirty="0"/>
              <a:t> </a:t>
            </a:r>
            <a:r>
              <a:rPr dirty="0" err="1"/>
              <a:t>που</a:t>
            </a:r>
            <a:r>
              <a:rPr dirty="0"/>
              <a:t> </a:t>
            </a:r>
            <a:r>
              <a:rPr dirty="0" err="1"/>
              <a:t>στηρίζεται</a:t>
            </a:r>
            <a:r>
              <a:rPr dirty="0"/>
              <a:t> </a:t>
            </a:r>
            <a:r>
              <a:rPr dirty="0" err="1"/>
              <a:t>στο</a:t>
            </a:r>
            <a:r>
              <a:rPr dirty="0"/>
              <a:t> </a:t>
            </a:r>
            <a:r>
              <a:rPr dirty="0" err="1"/>
              <a:t>πόδι</a:t>
            </a:r>
            <a:r>
              <a:rPr dirty="0"/>
              <a:t> (</a:t>
            </a:r>
            <a:r>
              <a:rPr dirty="0" err="1"/>
              <a:t>όταν</a:t>
            </a:r>
            <a:r>
              <a:rPr dirty="0"/>
              <a:t> </a:t>
            </a:r>
            <a:r>
              <a:rPr dirty="0" err="1"/>
              <a:t>κάθεται</a:t>
            </a:r>
            <a:r>
              <a:rPr dirty="0"/>
              <a:t>) ή </a:t>
            </a:r>
            <a:r>
              <a:rPr dirty="0" err="1"/>
              <a:t>στο</a:t>
            </a:r>
            <a:r>
              <a:rPr dirty="0"/>
              <a:t> </a:t>
            </a:r>
            <a:r>
              <a:rPr dirty="0" err="1"/>
              <a:t>στήθος</a:t>
            </a:r>
            <a:r>
              <a:rPr dirty="0"/>
              <a:t> </a:t>
            </a:r>
            <a:r>
              <a:rPr dirty="0" err="1"/>
              <a:t>του</a:t>
            </a:r>
            <a:r>
              <a:rPr dirty="0"/>
              <a:t> </a:t>
            </a:r>
            <a:r>
              <a:rPr dirty="0" err="1"/>
              <a:t>μουσικού</a:t>
            </a:r>
            <a:r>
              <a:rPr dirty="0"/>
              <a:t> </a:t>
            </a:r>
            <a:r>
              <a:rPr dirty="0" err="1"/>
              <a:t>όταν</a:t>
            </a:r>
            <a:r>
              <a:rPr dirty="0"/>
              <a:t> </a:t>
            </a:r>
            <a:r>
              <a:rPr dirty="0" err="1"/>
              <a:t>είναι</a:t>
            </a:r>
            <a:r>
              <a:rPr dirty="0"/>
              <a:t> </a:t>
            </a:r>
            <a:r>
              <a:rPr dirty="0" err="1"/>
              <a:t>όρθιος</a:t>
            </a:r>
            <a:r>
              <a:rPr dirty="0"/>
              <a:t>.</a:t>
            </a:r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1 - Τίτλος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ΚΡΗΤΙΚΗ ΛΥΡΑ: Ιστορικά Στοιχεία</a:t>
            </a:r>
          </a:p>
        </p:txBody>
      </p:sp>
      <p:sp>
        <p:nvSpPr>
          <p:cNvPr id="222" name="2 - Θέση κειμένου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8229600" cy="4781127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algn="ctr">
              <a:buSzTx/>
              <a:buNone/>
            </a:pPr>
            <a:r>
              <a:rPr dirty="0"/>
              <a:t>• </a:t>
            </a:r>
            <a:r>
              <a:rPr dirty="0" err="1"/>
              <a:t>Εμφάνιση</a:t>
            </a:r>
            <a:r>
              <a:rPr dirty="0"/>
              <a:t>: </a:t>
            </a:r>
            <a:r>
              <a:rPr b="1" dirty="0" err="1"/>
              <a:t>Άμεσος</a:t>
            </a:r>
            <a:r>
              <a:rPr b="1" dirty="0"/>
              <a:t> </a:t>
            </a:r>
            <a:r>
              <a:rPr b="1" dirty="0" err="1"/>
              <a:t>απόγονος</a:t>
            </a:r>
            <a:r>
              <a:rPr b="1" dirty="0"/>
              <a:t> </a:t>
            </a:r>
            <a:r>
              <a:rPr b="1" dirty="0" err="1"/>
              <a:t>της</a:t>
            </a:r>
            <a:r>
              <a:rPr b="1" dirty="0"/>
              <a:t> </a:t>
            </a:r>
            <a:r>
              <a:rPr b="1" dirty="0" err="1"/>
              <a:t>Βυζαντινής</a:t>
            </a:r>
            <a:r>
              <a:rPr b="1" dirty="0"/>
              <a:t> </a:t>
            </a:r>
            <a:r>
              <a:rPr b="1" dirty="0" err="1"/>
              <a:t>Λύρας</a:t>
            </a:r>
            <a:r>
              <a:rPr b="1" dirty="0"/>
              <a:t> (9ος </a:t>
            </a:r>
            <a:r>
              <a:rPr b="1" dirty="0" err="1"/>
              <a:t>αιώνας</a:t>
            </a:r>
            <a:r>
              <a:rPr b="1" dirty="0"/>
              <a:t> </a:t>
            </a:r>
            <a:r>
              <a:rPr b="1" dirty="0" err="1"/>
              <a:t>μ.Χ</a:t>
            </a:r>
            <a:r>
              <a:rPr b="1" dirty="0" smtClean="0"/>
              <a:t>.).</a:t>
            </a:r>
            <a:endParaRPr b="1" dirty="0"/>
          </a:p>
          <a:p>
            <a:pPr algn="ctr">
              <a:buSzTx/>
              <a:buNone/>
            </a:pPr>
            <a:r>
              <a:rPr b="1" dirty="0"/>
              <a:t>• </a:t>
            </a:r>
            <a:r>
              <a:rPr b="1" dirty="0" err="1"/>
              <a:t>Εξέλιξη</a:t>
            </a:r>
            <a:r>
              <a:rPr b="1" dirty="0"/>
              <a:t>: Η </a:t>
            </a:r>
            <a:r>
              <a:rPr b="1" dirty="0" err="1"/>
              <a:t>σημερινή</a:t>
            </a:r>
            <a:r>
              <a:rPr b="1" dirty="0"/>
              <a:t> </a:t>
            </a:r>
            <a:r>
              <a:rPr b="1" dirty="0" err="1"/>
              <a:t>μορφή</a:t>
            </a:r>
            <a:r>
              <a:rPr b="1" dirty="0"/>
              <a:t> </a:t>
            </a:r>
            <a:r>
              <a:rPr b="1" dirty="0" err="1"/>
              <a:t>στην</a:t>
            </a:r>
            <a:r>
              <a:rPr b="1" dirty="0"/>
              <a:t> </a:t>
            </a:r>
            <a:r>
              <a:rPr b="1" dirty="0" err="1"/>
              <a:t>Κρήτη</a:t>
            </a:r>
            <a:r>
              <a:rPr b="1" dirty="0"/>
              <a:t> </a:t>
            </a:r>
            <a:r>
              <a:rPr b="1" dirty="0" err="1"/>
              <a:t>σταθεροποιήθηκε</a:t>
            </a:r>
            <a:r>
              <a:rPr b="1" dirty="0"/>
              <a:t> </a:t>
            </a:r>
            <a:r>
              <a:rPr b="1" dirty="0" err="1"/>
              <a:t>γύρω</a:t>
            </a:r>
            <a:r>
              <a:rPr b="1" dirty="0"/>
              <a:t> </a:t>
            </a:r>
            <a:r>
              <a:rPr b="1" dirty="0" err="1"/>
              <a:t>στον</a:t>
            </a:r>
            <a:r>
              <a:rPr b="1" dirty="0"/>
              <a:t> 17ο </a:t>
            </a:r>
            <a:r>
              <a:rPr b="1" dirty="0" err="1"/>
              <a:t>αιώνα</a:t>
            </a:r>
            <a:r>
              <a:rPr b="1" dirty="0" smtClean="0"/>
              <a:t>.</a:t>
            </a:r>
            <a:endParaRPr lang="el-GR" b="1" dirty="0" smtClean="0"/>
          </a:p>
          <a:p>
            <a:pPr algn="ctr">
              <a:buSzTx/>
              <a:buNone/>
            </a:pPr>
            <a:endParaRPr lang="el-GR" dirty="0" smtClean="0"/>
          </a:p>
          <a:p>
            <a:pPr algn="ctr">
              <a:buSzTx/>
              <a:buNone/>
            </a:pPr>
            <a:r>
              <a:rPr lang="el-GR" b="1" dirty="0" smtClean="0"/>
              <a:t>Τύποι κρητικής λύρας:</a:t>
            </a:r>
          </a:p>
          <a:p>
            <a:pPr algn="ctr">
              <a:buSzTx/>
              <a:buNone/>
            </a:pPr>
            <a:r>
              <a:rPr lang="el-GR" b="1" dirty="0" err="1" smtClean="0"/>
              <a:t>Λυράκι</a:t>
            </a:r>
            <a:r>
              <a:rPr lang="el-GR" b="1" dirty="0" smtClean="0"/>
              <a:t>: </a:t>
            </a:r>
            <a:r>
              <a:rPr lang="el-GR" dirty="0" smtClean="0"/>
              <a:t>με οξύ παλαιικό ήχο. </a:t>
            </a:r>
          </a:p>
          <a:p>
            <a:pPr algn="ctr">
              <a:buSzTx/>
              <a:buNone/>
            </a:pPr>
            <a:r>
              <a:rPr lang="el-GR" b="1" dirty="0" err="1" smtClean="0"/>
              <a:t>Βροντόλυρα</a:t>
            </a:r>
            <a:r>
              <a:rPr lang="el-GR" b="1" dirty="0" smtClean="0"/>
              <a:t>:  </a:t>
            </a:r>
            <a:r>
              <a:rPr lang="el-GR" dirty="0" smtClean="0"/>
              <a:t>με ήχο δυνατό και γεμάτο ικανό να παίζει στα γλέντια χωρίς μηχανήματα. </a:t>
            </a:r>
          </a:p>
          <a:p>
            <a:pPr algn="ctr">
              <a:buSzTx/>
              <a:buNone/>
            </a:pPr>
            <a:r>
              <a:rPr lang="el-GR" b="1" dirty="0" smtClean="0"/>
              <a:t>Λύρα τύπου </a:t>
            </a:r>
            <a:r>
              <a:rPr lang="el-GR" b="1" dirty="0" err="1" smtClean="0"/>
              <a:t>Σταγάκη</a:t>
            </a:r>
            <a:r>
              <a:rPr lang="el-GR" b="1" dirty="0" smtClean="0"/>
              <a:t>: </a:t>
            </a:r>
            <a:r>
              <a:rPr lang="el-GR" dirty="0" smtClean="0"/>
              <a:t>Η διαδεδομένη σημερινή λύρα. </a:t>
            </a:r>
          </a:p>
          <a:p>
            <a:pPr algn="ctr">
              <a:buSzTx/>
              <a:buNone/>
            </a:pPr>
            <a:r>
              <a:rPr lang="el-GR" b="1" dirty="0" err="1" smtClean="0"/>
              <a:t>Βιολόλυρα</a:t>
            </a:r>
            <a:r>
              <a:rPr lang="el-GR" b="1" dirty="0" smtClean="0"/>
              <a:t>: </a:t>
            </a:r>
            <a:r>
              <a:rPr lang="el-GR" dirty="0" smtClean="0"/>
              <a:t>με τέσσερεις χορδές για μεγαλύτερη έκταση. </a:t>
            </a:r>
          </a:p>
          <a:p>
            <a:pPr algn="ctr">
              <a:buSzTx/>
              <a:buNone/>
            </a:pPr>
            <a:r>
              <a:rPr lang="el-GR" dirty="0" smtClean="0"/>
              <a:t>Παλιά οι χορδές της λύρας ήταν </a:t>
            </a:r>
            <a:r>
              <a:rPr lang="el-GR" dirty="0" err="1" smtClean="0"/>
              <a:t>εντέρινες</a:t>
            </a:r>
            <a:endParaRPr lang="el-GR" dirty="0" smtClean="0"/>
          </a:p>
          <a:p>
            <a:pPr algn="ctr">
              <a:buSzTx/>
              <a:buNone/>
            </a:pPr>
            <a:endParaRPr dirty="0"/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- Εικόνα" descr="εικόνα_Viber_2026-02-17_19-11-14-2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584" y="692696"/>
            <a:ext cx="2634588" cy="5373216"/>
          </a:xfrm>
          <a:prstGeom prst="rect">
            <a:avLst/>
          </a:prstGeom>
        </p:spPr>
      </p:pic>
      <p:pic>
        <p:nvPicPr>
          <p:cNvPr id="5" name="4 - Εικόνα" descr="εικόνα_Viber_2026-02-17_19-11-00-82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6056" y="476672"/>
            <a:ext cx="3493097" cy="5517232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1 - Τίτλος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900"/>
            </a:lvl1pPr>
          </a:lstStyle>
          <a:p>
            <a:r>
              <a:t>ΚΡΗΤΙΚΗ ΛΥΡΑ: Κατασκευή &amp; Παίξιμο</a:t>
            </a:r>
          </a:p>
        </p:txBody>
      </p:sp>
      <p:sp>
        <p:nvSpPr>
          <p:cNvPr id="225" name="2 - Θέση κειμένου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>
              <a:buSzTx/>
              <a:buNone/>
            </a:pPr>
            <a:r>
              <a:t>• Μηχανισμός: Μονοκόμματο σκαφτό σώμα (μουριά, καρυδιά). Έχει 3 χορδές (Λα-Ρε-Σολ).</a:t>
            </a:r>
          </a:p>
          <a:p>
            <a:endParaRPr/>
          </a:p>
          <a:p>
            <a:pPr>
              <a:buSzTx/>
              <a:buNone/>
            </a:pPr>
            <a:r>
              <a:t>• Παίξιμο: Προσοχή! Οι χορδές δεν πιέζονται με την ψίχα του δακτύλου, αλλά με την εξωτερική πλευρά του νυχιού (από το πλάι)!</a:t>
            </a:r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1 - Τίτλος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ΚΡΗΤΙΚΗ ΛΥΡΑ: Ρόλος &amp; Fun Fact</a:t>
            </a:r>
          </a:p>
        </p:txBody>
      </p:sp>
      <p:sp>
        <p:nvSpPr>
          <p:cNvPr id="228" name="2 - Θέση κειμένου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algn="ctr">
              <a:buSzTx/>
              <a:buNone/>
            </a:pPr>
            <a:r>
              <a:rPr dirty="0"/>
              <a:t>• Ο </a:t>
            </a:r>
            <a:r>
              <a:rPr dirty="0" err="1"/>
              <a:t>ρόλος</a:t>
            </a:r>
            <a:r>
              <a:rPr dirty="0"/>
              <a:t> </a:t>
            </a:r>
            <a:r>
              <a:rPr dirty="0" err="1"/>
              <a:t>της</a:t>
            </a:r>
            <a:r>
              <a:rPr dirty="0"/>
              <a:t>: Η «</a:t>
            </a:r>
            <a:r>
              <a:rPr dirty="0" err="1"/>
              <a:t>ψυχή</a:t>
            </a:r>
            <a:r>
              <a:rPr dirty="0"/>
              <a:t>» </a:t>
            </a:r>
            <a:r>
              <a:rPr dirty="0" err="1"/>
              <a:t>της</a:t>
            </a:r>
            <a:r>
              <a:rPr dirty="0"/>
              <a:t> </a:t>
            </a:r>
            <a:r>
              <a:rPr dirty="0" err="1"/>
              <a:t>κρητικής</a:t>
            </a:r>
            <a:r>
              <a:rPr dirty="0"/>
              <a:t> </a:t>
            </a:r>
            <a:r>
              <a:rPr dirty="0" err="1"/>
              <a:t>παράδοσης</a:t>
            </a:r>
            <a:r>
              <a:rPr dirty="0"/>
              <a:t>. </a:t>
            </a:r>
            <a:r>
              <a:rPr dirty="0" err="1"/>
              <a:t>Παράγει</a:t>
            </a:r>
            <a:r>
              <a:rPr dirty="0"/>
              <a:t> </a:t>
            </a:r>
            <a:r>
              <a:rPr dirty="0" err="1"/>
              <a:t>βαθιά</a:t>
            </a:r>
            <a:r>
              <a:rPr dirty="0"/>
              <a:t> </a:t>
            </a:r>
            <a:r>
              <a:rPr dirty="0" err="1"/>
              <a:t>εκφραστικό</a:t>
            </a:r>
            <a:r>
              <a:rPr dirty="0"/>
              <a:t>, </a:t>
            </a:r>
            <a:r>
              <a:rPr dirty="0" err="1"/>
              <a:t>συγκινητικό</a:t>
            </a:r>
            <a:r>
              <a:rPr dirty="0"/>
              <a:t> </a:t>
            </a:r>
            <a:r>
              <a:rPr dirty="0" err="1"/>
              <a:t>ήχο</a:t>
            </a:r>
            <a:r>
              <a:rPr dirty="0"/>
              <a:t>.</a:t>
            </a:r>
          </a:p>
          <a:p>
            <a:pPr algn="ctr">
              <a:buSzTx/>
              <a:buNone/>
            </a:pPr>
            <a:endParaRPr dirty="0"/>
          </a:p>
          <a:p>
            <a:pPr algn="ctr">
              <a:buSzTx/>
              <a:buNone/>
            </a:pPr>
            <a:r>
              <a:rPr dirty="0"/>
              <a:t>• Fun Fact: </a:t>
            </a:r>
            <a:r>
              <a:rPr b="1" dirty="0" err="1"/>
              <a:t>Παλιά</a:t>
            </a:r>
            <a:r>
              <a:rPr b="1" dirty="0"/>
              <a:t>, </a:t>
            </a:r>
            <a:r>
              <a:rPr b="1" dirty="0" err="1"/>
              <a:t>πάνω</a:t>
            </a:r>
            <a:r>
              <a:rPr b="1" dirty="0"/>
              <a:t> </a:t>
            </a:r>
            <a:r>
              <a:rPr b="1" dirty="0" err="1"/>
              <a:t>στο</a:t>
            </a:r>
            <a:r>
              <a:rPr b="1" dirty="0"/>
              <a:t> </a:t>
            </a:r>
            <a:r>
              <a:rPr b="1" dirty="0" err="1"/>
              <a:t>δοξάρι</a:t>
            </a:r>
            <a:r>
              <a:rPr b="1" dirty="0"/>
              <a:t> </a:t>
            </a:r>
            <a:r>
              <a:rPr b="1" dirty="0" err="1"/>
              <a:t>έδεναν</a:t>
            </a:r>
            <a:r>
              <a:rPr b="1" dirty="0"/>
              <a:t> «</a:t>
            </a:r>
            <a:r>
              <a:rPr b="1" dirty="0" err="1"/>
              <a:t>γερακοκούδουνα</a:t>
            </a:r>
            <a:r>
              <a:rPr b="1" dirty="0"/>
              <a:t>» (</a:t>
            </a:r>
            <a:r>
              <a:rPr b="1" dirty="0" err="1"/>
              <a:t>μικρά</a:t>
            </a:r>
            <a:r>
              <a:rPr b="1" dirty="0"/>
              <a:t> </a:t>
            </a:r>
            <a:r>
              <a:rPr b="1" dirty="0" err="1"/>
              <a:t>κουδουνάκια</a:t>
            </a:r>
            <a:r>
              <a:rPr b="1" dirty="0"/>
              <a:t>) </a:t>
            </a:r>
            <a:r>
              <a:rPr b="1" dirty="0" err="1"/>
              <a:t>για</a:t>
            </a:r>
            <a:r>
              <a:rPr b="1" dirty="0"/>
              <a:t> </a:t>
            </a:r>
            <a:r>
              <a:rPr b="1" dirty="0" err="1"/>
              <a:t>να</a:t>
            </a:r>
            <a:r>
              <a:rPr b="1" dirty="0"/>
              <a:t> </a:t>
            </a:r>
            <a:r>
              <a:rPr b="1" dirty="0" err="1"/>
              <a:t>κρατούν</a:t>
            </a:r>
            <a:r>
              <a:rPr b="1" dirty="0"/>
              <a:t> </a:t>
            </a:r>
            <a:r>
              <a:rPr b="1" dirty="0" err="1"/>
              <a:t>ρυθμό</a:t>
            </a:r>
            <a:r>
              <a:rPr b="1" dirty="0"/>
              <a:t> </a:t>
            </a:r>
            <a:r>
              <a:rPr b="1" dirty="0" err="1"/>
              <a:t>παίζοντας</a:t>
            </a:r>
            <a:r>
              <a:rPr b="1" dirty="0"/>
              <a:t>!</a:t>
            </a:r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- Εικόνα" descr="εικόνα_Viber_2026-02-24_09-40-46-7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89417" y="764704"/>
            <a:ext cx="2954583" cy="5013176"/>
          </a:xfrm>
          <a:prstGeom prst="rect">
            <a:avLst/>
          </a:prstGeom>
        </p:spPr>
      </p:pic>
      <p:pic>
        <p:nvPicPr>
          <p:cNvPr id="5" name="4 - Εικόνα" descr="εικόνα_Viber_2026-02-24_15-42-08-14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836712"/>
            <a:ext cx="3606800" cy="4855633"/>
          </a:xfrm>
          <a:prstGeom prst="rect">
            <a:avLst/>
          </a:prstGeom>
        </p:spPr>
      </p:pic>
      <p:sp>
        <p:nvSpPr>
          <p:cNvPr id="230" name="1 - Τίτλος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ΒΙΟΛΙ</a:t>
            </a:r>
            <a:r>
              <a:rPr dirty="0" smtClean="0"/>
              <a:t>:</a:t>
            </a:r>
            <a:endParaRPr dirty="0"/>
          </a:p>
        </p:txBody>
      </p:sp>
      <p:sp>
        <p:nvSpPr>
          <p:cNvPr id="231" name="2 - Θέση κειμένου"/>
          <p:cNvSpPr txBox="1">
            <a:spLocks noGrp="1"/>
          </p:cNvSpPr>
          <p:nvPr>
            <p:ph type="body" idx="1"/>
          </p:nvPr>
        </p:nvSpPr>
        <p:spPr>
          <a:xfrm>
            <a:off x="2267744" y="1124744"/>
            <a:ext cx="4320480" cy="5256584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algn="ctr">
              <a:buSzTx/>
              <a:buNone/>
            </a:pPr>
            <a:r>
              <a:rPr dirty="0"/>
              <a:t>• </a:t>
            </a:r>
            <a:r>
              <a:rPr dirty="0" err="1"/>
              <a:t>Κατηγορία</a:t>
            </a:r>
            <a:r>
              <a:rPr dirty="0"/>
              <a:t>: </a:t>
            </a:r>
            <a:r>
              <a:rPr dirty="0" err="1"/>
              <a:t>Έγχορδα</a:t>
            </a:r>
            <a:r>
              <a:rPr dirty="0"/>
              <a:t> – </a:t>
            </a:r>
            <a:r>
              <a:rPr dirty="0" err="1"/>
              <a:t>Τοξοφόρα</a:t>
            </a:r>
            <a:r>
              <a:rPr dirty="0" smtClean="0"/>
              <a:t>.</a:t>
            </a:r>
            <a:endParaRPr dirty="0"/>
          </a:p>
          <a:p>
            <a:pPr algn="ctr">
              <a:buSzTx/>
              <a:buNone/>
            </a:pPr>
            <a:r>
              <a:rPr dirty="0"/>
              <a:t>• </a:t>
            </a:r>
            <a:r>
              <a:rPr dirty="0" err="1"/>
              <a:t>Περιγραφή</a:t>
            </a:r>
            <a:r>
              <a:rPr dirty="0"/>
              <a:t>: </a:t>
            </a:r>
            <a:r>
              <a:rPr dirty="0" err="1"/>
              <a:t>Το</a:t>
            </a:r>
            <a:r>
              <a:rPr dirty="0"/>
              <a:t> </a:t>
            </a:r>
            <a:r>
              <a:rPr dirty="0" err="1"/>
              <a:t>γνωστό</a:t>
            </a:r>
            <a:r>
              <a:rPr dirty="0"/>
              <a:t> </a:t>
            </a:r>
            <a:r>
              <a:rPr dirty="0" err="1"/>
              <a:t>δυτικό</a:t>
            </a:r>
            <a:r>
              <a:rPr dirty="0"/>
              <a:t> </a:t>
            </a:r>
            <a:r>
              <a:rPr dirty="0" err="1"/>
              <a:t>κλασικό</a:t>
            </a:r>
            <a:r>
              <a:rPr dirty="0"/>
              <a:t> </a:t>
            </a:r>
            <a:r>
              <a:rPr dirty="0" err="1"/>
              <a:t>όργανο</a:t>
            </a:r>
            <a:r>
              <a:rPr dirty="0"/>
              <a:t>, </a:t>
            </a:r>
            <a:r>
              <a:rPr dirty="0" err="1"/>
              <a:t>το</a:t>
            </a:r>
            <a:r>
              <a:rPr dirty="0"/>
              <a:t> </a:t>
            </a:r>
            <a:r>
              <a:rPr dirty="0" err="1"/>
              <a:t>οποίο</a:t>
            </a:r>
            <a:r>
              <a:rPr dirty="0"/>
              <a:t> </a:t>
            </a:r>
            <a:r>
              <a:rPr dirty="0" err="1"/>
              <a:t>στην</a:t>
            </a:r>
            <a:r>
              <a:rPr dirty="0"/>
              <a:t> </a:t>
            </a:r>
            <a:r>
              <a:rPr dirty="0" err="1"/>
              <a:t>Ελλάδα</a:t>
            </a:r>
            <a:r>
              <a:rPr dirty="0"/>
              <a:t> </a:t>
            </a:r>
            <a:r>
              <a:rPr dirty="0" err="1"/>
              <a:t>αποκτά</a:t>
            </a:r>
            <a:r>
              <a:rPr dirty="0"/>
              <a:t> </a:t>
            </a:r>
            <a:r>
              <a:rPr dirty="0" err="1"/>
              <a:t>εντελώς</a:t>
            </a:r>
            <a:r>
              <a:rPr dirty="0"/>
              <a:t> </a:t>
            </a:r>
            <a:r>
              <a:rPr dirty="0" err="1"/>
              <a:t>διαφορετικό</a:t>
            </a:r>
            <a:r>
              <a:rPr dirty="0"/>
              <a:t>, </a:t>
            </a:r>
            <a:r>
              <a:rPr dirty="0" err="1"/>
              <a:t>παραδοσιακό</a:t>
            </a:r>
            <a:r>
              <a:rPr dirty="0"/>
              <a:t> </a:t>
            </a:r>
            <a:r>
              <a:rPr dirty="0" err="1"/>
              <a:t>χαρακτήρα</a:t>
            </a:r>
            <a:r>
              <a:rPr dirty="0" smtClean="0"/>
              <a:t>.</a:t>
            </a:r>
            <a:r>
              <a:rPr lang="el-GR" dirty="0" smtClean="0"/>
              <a:t> Το σχήμα του μοιάζει με κυκλαδικό ειδώλιο.</a:t>
            </a:r>
            <a:endParaRPr dirty="0"/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1 - Τίτλος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ΒΙΟΛΙ: Ιστορικά Στοιχεία</a:t>
            </a:r>
          </a:p>
        </p:txBody>
      </p:sp>
      <p:sp>
        <p:nvSpPr>
          <p:cNvPr id="234" name="2 - Θέση κειμένου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7427168" cy="4493095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buSzTx/>
              <a:buNone/>
            </a:pPr>
            <a:r>
              <a:rPr dirty="0"/>
              <a:t>• </a:t>
            </a:r>
            <a:r>
              <a:rPr b="1" dirty="0" err="1"/>
              <a:t>Εμφάνιση</a:t>
            </a:r>
            <a:r>
              <a:rPr b="1" dirty="0"/>
              <a:t>: Η </a:t>
            </a:r>
            <a:r>
              <a:rPr b="1" dirty="0" err="1"/>
              <a:t>μορφή</a:t>
            </a:r>
            <a:r>
              <a:rPr b="1" dirty="0"/>
              <a:t> </a:t>
            </a:r>
            <a:r>
              <a:rPr b="1" dirty="0" err="1"/>
              <a:t>του</a:t>
            </a:r>
            <a:r>
              <a:rPr b="1" dirty="0"/>
              <a:t> </a:t>
            </a:r>
            <a:r>
              <a:rPr b="1" dirty="0" err="1"/>
              <a:t>τελειοποιήθηκε</a:t>
            </a:r>
            <a:r>
              <a:rPr b="1" dirty="0"/>
              <a:t> </a:t>
            </a:r>
            <a:r>
              <a:rPr b="1" dirty="0" err="1"/>
              <a:t>στην</a:t>
            </a:r>
            <a:r>
              <a:rPr b="1" dirty="0"/>
              <a:t> </a:t>
            </a:r>
            <a:r>
              <a:rPr b="1" dirty="0" err="1"/>
              <a:t>Ιταλία</a:t>
            </a:r>
            <a:r>
              <a:rPr b="1" dirty="0"/>
              <a:t> </a:t>
            </a:r>
            <a:r>
              <a:rPr b="1" dirty="0" err="1"/>
              <a:t>τον</a:t>
            </a:r>
            <a:r>
              <a:rPr b="1" dirty="0"/>
              <a:t> 16ο </a:t>
            </a:r>
            <a:r>
              <a:rPr b="1" dirty="0" err="1"/>
              <a:t>αιώνα</a:t>
            </a:r>
            <a:r>
              <a:rPr b="1" dirty="0"/>
              <a:t>.</a:t>
            </a:r>
          </a:p>
          <a:p>
            <a:pPr algn="ctr">
              <a:buSzTx/>
              <a:buNone/>
            </a:pPr>
            <a:endParaRPr dirty="0"/>
          </a:p>
          <a:p>
            <a:pPr algn="ctr">
              <a:buSzTx/>
              <a:buNone/>
            </a:pPr>
            <a:r>
              <a:rPr dirty="0"/>
              <a:t>• </a:t>
            </a:r>
            <a:r>
              <a:rPr dirty="0" err="1"/>
              <a:t>Στην</a:t>
            </a:r>
            <a:r>
              <a:rPr dirty="0"/>
              <a:t> </a:t>
            </a:r>
            <a:r>
              <a:rPr dirty="0" err="1"/>
              <a:t>Ελλάδα</a:t>
            </a:r>
            <a:r>
              <a:rPr dirty="0"/>
              <a:t>: </a:t>
            </a:r>
            <a:r>
              <a:rPr b="1" dirty="0" err="1"/>
              <a:t>Ταξίδεψε</a:t>
            </a:r>
            <a:r>
              <a:rPr b="1" dirty="0"/>
              <a:t> </a:t>
            </a:r>
            <a:r>
              <a:rPr b="1" dirty="0" err="1"/>
              <a:t>μέσω</a:t>
            </a:r>
            <a:r>
              <a:rPr b="1" dirty="0"/>
              <a:t> </a:t>
            </a:r>
            <a:r>
              <a:rPr b="1" dirty="0" err="1"/>
              <a:t>Επτανήσων</a:t>
            </a:r>
            <a:r>
              <a:rPr b="1" dirty="0"/>
              <a:t> </a:t>
            </a:r>
            <a:r>
              <a:rPr b="1" dirty="0" err="1"/>
              <a:t>και</a:t>
            </a:r>
            <a:r>
              <a:rPr b="1" dirty="0"/>
              <a:t> </a:t>
            </a:r>
            <a:r>
              <a:rPr b="1" dirty="0" err="1"/>
              <a:t>ναυτικών</a:t>
            </a:r>
            <a:r>
              <a:rPr b="1" dirty="0"/>
              <a:t>. </a:t>
            </a:r>
            <a:r>
              <a:rPr b="1" dirty="0" err="1"/>
              <a:t>Αντικατέστησε</a:t>
            </a:r>
            <a:r>
              <a:rPr b="1" dirty="0"/>
              <a:t> </a:t>
            </a:r>
            <a:r>
              <a:rPr b="1" dirty="0" err="1"/>
              <a:t>τη</a:t>
            </a:r>
            <a:r>
              <a:rPr b="1" dirty="0"/>
              <a:t> </a:t>
            </a:r>
            <a:r>
              <a:rPr b="1" dirty="0" err="1"/>
              <a:t>λύρα</a:t>
            </a:r>
            <a:r>
              <a:rPr b="1" dirty="0"/>
              <a:t> </a:t>
            </a:r>
            <a:r>
              <a:rPr b="1" dirty="0" err="1"/>
              <a:t>στα</a:t>
            </a:r>
            <a:r>
              <a:rPr b="1" dirty="0"/>
              <a:t> </a:t>
            </a:r>
            <a:r>
              <a:rPr b="1" dirty="0" err="1"/>
              <a:t>νησιά</a:t>
            </a:r>
            <a:r>
              <a:rPr b="1" dirty="0"/>
              <a:t> </a:t>
            </a:r>
            <a:r>
              <a:rPr b="1" dirty="0" err="1"/>
              <a:t>γιατί</a:t>
            </a:r>
            <a:r>
              <a:rPr b="1" dirty="0"/>
              <a:t> ο </a:t>
            </a:r>
            <a:r>
              <a:rPr b="1" dirty="0" err="1"/>
              <a:t>ήχος</a:t>
            </a:r>
            <a:r>
              <a:rPr b="1" dirty="0"/>
              <a:t> </a:t>
            </a:r>
            <a:r>
              <a:rPr b="1" dirty="0" err="1"/>
              <a:t>του</a:t>
            </a:r>
            <a:r>
              <a:rPr b="1" dirty="0"/>
              <a:t> «</a:t>
            </a:r>
            <a:r>
              <a:rPr b="1" dirty="0" err="1"/>
              <a:t>ταξίδευε</a:t>
            </a:r>
            <a:r>
              <a:rPr b="1" dirty="0"/>
              <a:t>» </a:t>
            </a:r>
            <a:r>
              <a:rPr b="1" dirty="0" err="1"/>
              <a:t>καλύτερα</a:t>
            </a:r>
            <a:r>
              <a:rPr b="1" dirty="0"/>
              <a:t> </a:t>
            </a:r>
            <a:r>
              <a:rPr b="1" dirty="0" err="1"/>
              <a:t>στη</a:t>
            </a:r>
            <a:r>
              <a:rPr b="1" dirty="0"/>
              <a:t> </a:t>
            </a:r>
            <a:r>
              <a:rPr b="1" dirty="0" err="1"/>
              <a:t>θάλασσα</a:t>
            </a:r>
            <a:r>
              <a:rPr b="1" dirty="0"/>
              <a:t>.</a:t>
            </a:r>
          </a:p>
        </p:txBody>
      </p: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1 - Τίτλος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ΒΙΟΛΙ: Κατασκευή &amp; Παίξιμο</a:t>
            </a:r>
          </a:p>
        </p:txBody>
      </p:sp>
      <p:sp>
        <p:nvSpPr>
          <p:cNvPr id="237" name="2 - Θέση κειμένου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600"/>
              </a:spcBef>
              <a:buSzTx/>
              <a:buNone/>
              <a:defRPr sz="2900"/>
            </a:pPr>
            <a:r>
              <a:rPr dirty="0"/>
              <a:t>• </a:t>
            </a:r>
            <a:r>
              <a:rPr dirty="0" err="1"/>
              <a:t>Παίξιμο</a:t>
            </a:r>
            <a:r>
              <a:rPr dirty="0"/>
              <a:t> </a:t>
            </a:r>
            <a:r>
              <a:rPr dirty="0" err="1"/>
              <a:t>στην</a:t>
            </a:r>
            <a:r>
              <a:rPr dirty="0"/>
              <a:t> </a:t>
            </a:r>
            <a:r>
              <a:rPr dirty="0" err="1"/>
              <a:t>παράδοση</a:t>
            </a:r>
            <a:r>
              <a:rPr dirty="0"/>
              <a:t>: </a:t>
            </a:r>
            <a:r>
              <a:rPr b="1" dirty="0"/>
              <a:t>Ο </a:t>
            </a:r>
            <a:r>
              <a:rPr b="1" dirty="0" err="1"/>
              <a:t>βιολονίστας</a:t>
            </a:r>
            <a:r>
              <a:rPr b="1" dirty="0"/>
              <a:t> </a:t>
            </a:r>
            <a:r>
              <a:rPr b="1" dirty="0" err="1"/>
              <a:t>συχνά</a:t>
            </a:r>
            <a:r>
              <a:rPr b="1" dirty="0"/>
              <a:t> </a:t>
            </a:r>
            <a:r>
              <a:rPr b="1" dirty="0" err="1"/>
              <a:t>στηρίζει</a:t>
            </a:r>
            <a:r>
              <a:rPr b="1" dirty="0"/>
              <a:t> </a:t>
            </a:r>
            <a:r>
              <a:rPr b="1" dirty="0" err="1"/>
              <a:t>το</a:t>
            </a:r>
            <a:r>
              <a:rPr b="1" dirty="0"/>
              <a:t> </a:t>
            </a:r>
            <a:r>
              <a:rPr b="1" dirty="0" err="1"/>
              <a:t>όργανο</a:t>
            </a:r>
            <a:r>
              <a:rPr b="1" dirty="0"/>
              <a:t> </a:t>
            </a:r>
            <a:r>
              <a:rPr b="1" dirty="0" err="1"/>
              <a:t>χαμηλά</a:t>
            </a:r>
            <a:r>
              <a:rPr b="1" dirty="0"/>
              <a:t> </a:t>
            </a:r>
            <a:r>
              <a:rPr b="1" dirty="0" err="1"/>
              <a:t>στην</a:t>
            </a:r>
            <a:r>
              <a:rPr b="1" dirty="0"/>
              <a:t> </a:t>
            </a:r>
            <a:r>
              <a:rPr b="1" dirty="0" err="1"/>
              <a:t>κλείδα</a:t>
            </a:r>
            <a:r>
              <a:rPr b="1" dirty="0"/>
              <a:t> ή </a:t>
            </a:r>
            <a:r>
              <a:rPr b="1" dirty="0" err="1"/>
              <a:t>το</a:t>
            </a:r>
            <a:r>
              <a:rPr b="1" dirty="0"/>
              <a:t> </a:t>
            </a:r>
            <a:r>
              <a:rPr b="1" dirty="0" err="1"/>
              <a:t>στήθος</a:t>
            </a:r>
            <a:r>
              <a:rPr b="1" dirty="0"/>
              <a:t> (</a:t>
            </a:r>
            <a:r>
              <a:rPr b="1" dirty="0" err="1"/>
              <a:t>όχι</a:t>
            </a:r>
            <a:r>
              <a:rPr b="1" dirty="0"/>
              <a:t> </a:t>
            </a:r>
            <a:r>
              <a:rPr b="1" dirty="0" err="1"/>
              <a:t>τόσο</a:t>
            </a:r>
            <a:r>
              <a:rPr b="1" dirty="0"/>
              <a:t> </a:t>
            </a:r>
            <a:r>
              <a:rPr b="1" dirty="0" err="1"/>
              <a:t>στο</a:t>
            </a:r>
            <a:r>
              <a:rPr b="1" dirty="0"/>
              <a:t> </a:t>
            </a:r>
            <a:r>
              <a:rPr b="1" dirty="0" err="1"/>
              <a:t>σαγόνι</a:t>
            </a:r>
            <a:r>
              <a:rPr b="1" dirty="0"/>
              <a:t> </a:t>
            </a:r>
            <a:r>
              <a:rPr b="1" dirty="0" err="1"/>
              <a:t>όσο</a:t>
            </a:r>
            <a:r>
              <a:rPr b="1" dirty="0"/>
              <a:t> </a:t>
            </a:r>
            <a:r>
              <a:rPr b="1" dirty="0" err="1"/>
              <a:t>οι</a:t>
            </a:r>
            <a:r>
              <a:rPr b="1" dirty="0"/>
              <a:t> </a:t>
            </a:r>
            <a:r>
              <a:rPr b="1" dirty="0" err="1"/>
              <a:t>κλασικοί</a:t>
            </a:r>
            <a:r>
              <a:rPr b="1" dirty="0"/>
              <a:t>).</a:t>
            </a:r>
          </a:p>
          <a:p>
            <a:pPr>
              <a:lnSpc>
                <a:spcPct val="90000"/>
              </a:lnSpc>
              <a:spcBef>
                <a:spcPts val="600"/>
              </a:spcBef>
              <a:buSzTx/>
              <a:buNone/>
              <a:defRPr sz="2900"/>
            </a:pPr>
            <a:endParaRPr dirty="0"/>
          </a:p>
          <a:p>
            <a:pPr>
              <a:lnSpc>
                <a:spcPct val="90000"/>
              </a:lnSpc>
              <a:spcBef>
                <a:spcPts val="600"/>
              </a:spcBef>
              <a:buSzTx/>
              <a:buNone/>
              <a:defRPr sz="2900"/>
            </a:pPr>
            <a:r>
              <a:rPr dirty="0"/>
              <a:t>• </a:t>
            </a:r>
            <a:r>
              <a:rPr dirty="0" err="1"/>
              <a:t>Τεχνική</a:t>
            </a:r>
            <a:r>
              <a:rPr dirty="0"/>
              <a:t>: </a:t>
            </a:r>
            <a:r>
              <a:rPr dirty="0" err="1"/>
              <a:t>Πολλά</a:t>
            </a:r>
            <a:r>
              <a:rPr dirty="0"/>
              <a:t> glissandi (</a:t>
            </a:r>
            <a:r>
              <a:rPr dirty="0" err="1"/>
              <a:t>γλιστρήματα</a:t>
            </a:r>
            <a:r>
              <a:rPr dirty="0"/>
              <a:t>) </a:t>
            </a:r>
            <a:r>
              <a:rPr dirty="0" err="1"/>
              <a:t>για</a:t>
            </a:r>
            <a:r>
              <a:rPr dirty="0"/>
              <a:t> </a:t>
            </a:r>
            <a:r>
              <a:rPr dirty="0" err="1"/>
              <a:t>να</a:t>
            </a:r>
            <a:r>
              <a:rPr dirty="0"/>
              <a:t> </a:t>
            </a:r>
            <a:r>
              <a:rPr dirty="0" err="1"/>
              <a:t>παίξει</a:t>
            </a:r>
            <a:r>
              <a:rPr dirty="0"/>
              <a:t> </a:t>
            </a:r>
            <a:r>
              <a:rPr dirty="0" err="1"/>
              <a:t>ανατολίτικα</a:t>
            </a:r>
            <a:r>
              <a:rPr dirty="0"/>
              <a:t> </a:t>
            </a:r>
            <a:r>
              <a:rPr dirty="0" err="1"/>
              <a:t>μικρομόρια</a:t>
            </a:r>
            <a:r>
              <a:rPr dirty="0"/>
              <a:t> </a:t>
            </a:r>
            <a:r>
              <a:rPr lang="el-GR" dirty="0" smtClean="0"/>
              <a:t>, </a:t>
            </a:r>
            <a:r>
              <a:rPr dirty="0" err="1" smtClean="0"/>
              <a:t>τα</a:t>
            </a:r>
            <a:r>
              <a:rPr dirty="0" smtClean="0"/>
              <a:t> </a:t>
            </a:r>
            <a:r>
              <a:rPr dirty="0" err="1"/>
              <a:t>διαστήματα</a:t>
            </a:r>
            <a:r>
              <a:rPr dirty="0"/>
              <a:t> </a:t>
            </a:r>
            <a:r>
              <a:rPr dirty="0" err="1"/>
              <a:t>της</a:t>
            </a:r>
            <a:r>
              <a:rPr dirty="0"/>
              <a:t> </a:t>
            </a:r>
            <a:r>
              <a:rPr dirty="0" err="1"/>
              <a:t>Βυζαντινής</a:t>
            </a:r>
            <a:r>
              <a:rPr dirty="0"/>
              <a:t> </a:t>
            </a:r>
            <a:r>
              <a:rPr dirty="0" err="1" smtClean="0"/>
              <a:t>Μουσικής</a:t>
            </a:r>
            <a:r>
              <a:rPr lang="el-GR" dirty="0" smtClean="0"/>
              <a:t> και τα</a:t>
            </a:r>
            <a:r>
              <a:rPr dirty="0" smtClean="0"/>
              <a:t> </a:t>
            </a:r>
            <a:r>
              <a:rPr dirty="0" err="1"/>
              <a:t>παραδοσιακά</a:t>
            </a:r>
            <a:r>
              <a:rPr dirty="0"/>
              <a:t> </a:t>
            </a:r>
            <a:r>
              <a:rPr dirty="0" err="1"/>
              <a:t>τραγούδια</a:t>
            </a:r>
            <a:r>
              <a:rPr dirty="0"/>
              <a:t>. </a:t>
            </a:r>
            <a:r>
              <a:rPr dirty="0" err="1" smtClean="0"/>
              <a:t>Επίσης</a:t>
            </a:r>
            <a:r>
              <a:rPr lang="el-GR" dirty="0" smtClean="0"/>
              <a:t> χρησιμοποιεί</a:t>
            </a:r>
            <a:r>
              <a:rPr dirty="0" smtClean="0"/>
              <a:t> </a:t>
            </a:r>
            <a:r>
              <a:rPr dirty="0" err="1"/>
              <a:t>πάρα</a:t>
            </a:r>
            <a:r>
              <a:rPr dirty="0"/>
              <a:t> </a:t>
            </a:r>
            <a:r>
              <a:rPr dirty="0" err="1"/>
              <a:t>πολλά</a:t>
            </a:r>
            <a:r>
              <a:rPr dirty="0"/>
              <a:t> </a:t>
            </a:r>
            <a:r>
              <a:rPr b="1" dirty="0" err="1"/>
              <a:t>στολίδια</a:t>
            </a:r>
            <a:r>
              <a:rPr b="1" dirty="0"/>
              <a:t> </a:t>
            </a:r>
            <a:r>
              <a:rPr b="1" dirty="0" err="1"/>
              <a:t>και</a:t>
            </a:r>
            <a:r>
              <a:rPr b="1" dirty="0"/>
              <a:t> </a:t>
            </a:r>
            <a:r>
              <a:rPr b="1" dirty="0" err="1"/>
              <a:t>ποικίλματα</a:t>
            </a:r>
            <a:r>
              <a:rPr b="1" dirty="0"/>
              <a:t> </a:t>
            </a:r>
            <a:r>
              <a:rPr b="1" dirty="0" err="1"/>
              <a:t>που</a:t>
            </a:r>
            <a:r>
              <a:rPr b="1" dirty="0"/>
              <a:t> </a:t>
            </a:r>
            <a:r>
              <a:rPr b="1" dirty="0" err="1"/>
              <a:t>εμπλουτίζουν</a:t>
            </a:r>
            <a:r>
              <a:rPr b="1" dirty="0"/>
              <a:t> </a:t>
            </a:r>
            <a:r>
              <a:rPr b="1" dirty="0" err="1"/>
              <a:t>τη</a:t>
            </a:r>
            <a:r>
              <a:rPr b="1" dirty="0"/>
              <a:t> </a:t>
            </a:r>
            <a:r>
              <a:rPr b="1" dirty="0" err="1"/>
              <a:t>μελωδία</a:t>
            </a:r>
            <a:r>
              <a:rPr b="1" dirty="0"/>
              <a:t>.</a:t>
            </a:r>
          </a:p>
        </p:txBody>
      </p: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1 - Τίτλος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ΒΙΟΛΙ: Ρόλος &amp; Fun Fact</a:t>
            </a:r>
          </a:p>
        </p:txBody>
      </p:sp>
      <p:sp>
        <p:nvSpPr>
          <p:cNvPr id="240" name="2 - Θέση κειμένου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algn="ctr">
              <a:buSzTx/>
              <a:buNone/>
            </a:pPr>
            <a:r>
              <a:rPr dirty="0"/>
              <a:t>• Ο </a:t>
            </a:r>
            <a:r>
              <a:rPr dirty="0" err="1"/>
              <a:t>ρόλος</a:t>
            </a:r>
            <a:r>
              <a:rPr dirty="0"/>
              <a:t> </a:t>
            </a:r>
            <a:r>
              <a:rPr dirty="0" err="1"/>
              <a:t>του</a:t>
            </a:r>
            <a:r>
              <a:rPr dirty="0"/>
              <a:t>: </a:t>
            </a:r>
            <a:r>
              <a:rPr b="1" dirty="0"/>
              <a:t>Ο «</a:t>
            </a:r>
            <a:r>
              <a:rPr b="1" dirty="0" err="1"/>
              <a:t>βασιλιάς</a:t>
            </a:r>
            <a:r>
              <a:rPr b="1" dirty="0"/>
              <a:t>»: </a:t>
            </a:r>
            <a:r>
              <a:rPr b="1" dirty="0" err="1"/>
              <a:t>Κυρίαρχο</a:t>
            </a:r>
            <a:r>
              <a:rPr b="1" dirty="0"/>
              <a:t> </a:t>
            </a:r>
            <a:r>
              <a:rPr b="1" dirty="0" err="1"/>
              <a:t>μελωδικό</a:t>
            </a:r>
            <a:r>
              <a:rPr b="1" dirty="0"/>
              <a:t> </a:t>
            </a:r>
            <a:r>
              <a:rPr b="1" dirty="0" err="1"/>
              <a:t>όργανο</a:t>
            </a:r>
            <a:r>
              <a:rPr b="1" dirty="0"/>
              <a:t> </a:t>
            </a:r>
            <a:r>
              <a:rPr b="1" dirty="0" err="1"/>
              <a:t>σε</a:t>
            </a:r>
            <a:r>
              <a:rPr b="1" dirty="0"/>
              <a:t> </a:t>
            </a:r>
            <a:r>
              <a:rPr b="1" dirty="0" err="1"/>
              <a:t>Κυκλάδες</a:t>
            </a:r>
            <a:r>
              <a:rPr b="1" dirty="0"/>
              <a:t>, </a:t>
            </a:r>
            <a:r>
              <a:rPr b="1" dirty="0" err="1"/>
              <a:t>Δωδεκάνησα</a:t>
            </a:r>
            <a:r>
              <a:rPr b="1" dirty="0"/>
              <a:t> </a:t>
            </a:r>
            <a:r>
              <a:rPr b="1" dirty="0" err="1"/>
              <a:t>και</a:t>
            </a:r>
            <a:r>
              <a:rPr b="1" dirty="0"/>
              <a:t> </a:t>
            </a:r>
            <a:r>
              <a:rPr b="1" dirty="0" err="1"/>
              <a:t>Μικρά</a:t>
            </a:r>
            <a:r>
              <a:rPr b="1" dirty="0"/>
              <a:t> </a:t>
            </a:r>
            <a:r>
              <a:rPr b="1" dirty="0" err="1"/>
              <a:t>Ασία</a:t>
            </a:r>
            <a:r>
              <a:rPr b="1" dirty="0" smtClean="0"/>
              <a:t>.</a:t>
            </a:r>
            <a:endParaRPr lang="el-GR" b="1" dirty="0" smtClean="0"/>
          </a:p>
          <a:p>
            <a:pPr algn="ctr">
              <a:buSzTx/>
              <a:buNone/>
            </a:pPr>
            <a:endParaRPr b="1" dirty="0"/>
          </a:p>
          <a:p>
            <a:pPr algn="ctr">
              <a:buSzTx/>
              <a:buNone/>
            </a:pPr>
            <a:r>
              <a:rPr dirty="0"/>
              <a:t>• Fun Fact: </a:t>
            </a:r>
            <a:r>
              <a:rPr dirty="0" err="1"/>
              <a:t>Χρησιμοποιείται</a:t>
            </a:r>
            <a:r>
              <a:rPr dirty="0"/>
              <a:t> </a:t>
            </a:r>
            <a:r>
              <a:rPr b="1" dirty="0" err="1"/>
              <a:t>το</a:t>
            </a:r>
            <a:r>
              <a:rPr b="1" dirty="0"/>
              <a:t> «</a:t>
            </a:r>
            <a:r>
              <a:rPr b="1" dirty="0" err="1"/>
              <a:t>Scordatura</a:t>
            </a:r>
            <a:r>
              <a:rPr b="1" dirty="0"/>
              <a:t>» (</a:t>
            </a:r>
            <a:r>
              <a:rPr b="1" dirty="0" err="1"/>
              <a:t>παραχόρδισμα</a:t>
            </a:r>
            <a:r>
              <a:rPr b="1" dirty="0"/>
              <a:t>). </a:t>
            </a:r>
            <a:r>
              <a:rPr dirty="0" err="1"/>
              <a:t>Κουρδίζουν</a:t>
            </a:r>
            <a:r>
              <a:rPr dirty="0"/>
              <a:t> </a:t>
            </a:r>
            <a:r>
              <a:rPr dirty="0" err="1"/>
              <a:t>το</a:t>
            </a:r>
            <a:r>
              <a:rPr dirty="0"/>
              <a:t> </a:t>
            </a:r>
            <a:r>
              <a:rPr dirty="0" err="1"/>
              <a:t>βιολί</a:t>
            </a:r>
            <a:r>
              <a:rPr dirty="0"/>
              <a:t> </a:t>
            </a:r>
            <a:r>
              <a:rPr dirty="0" err="1"/>
              <a:t>διαφορετικά</a:t>
            </a:r>
            <a:r>
              <a:rPr dirty="0"/>
              <a:t> </a:t>
            </a:r>
            <a:r>
              <a:rPr b="1" dirty="0"/>
              <a:t>(</a:t>
            </a:r>
            <a:r>
              <a:rPr b="1" dirty="0" err="1"/>
              <a:t>π.χ</a:t>
            </a:r>
            <a:r>
              <a:rPr b="1" dirty="0"/>
              <a:t>. </a:t>
            </a:r>
            <a:r>
              <a:rPr lang="el-GR" b="1" dirty="0" smtClean="0"/>
              <a:t>Σολ μπάσα</a:t>
            </a:r>
            <a:r>
              <a:rPr b="1" dirty="0" smtClean="0"/>
              <a:t>-</a:t>
            </a:r>
            <a:r>
              <a:rPr b="1" dirty="0" err="1" smtClean="0"/>
              <a:t>Ρε-Λα-Ρε</a:t>
            </a:r>
            <a:r>
              <a:rPr b="1" dirty="0"/>
              <a:t>: </a:t>
            </a:r>
            <a:r>
              <a:rPr b="1" dirty="0" err="1"/>
              <a:t>αλά</a:t>
            </a:r>
            <a:r>
              <a:rPr b="1" dirty="0"/>
              <a:t> </a:t>
            </a:r>
            <a:r>
              <a:rPr b="1" dirty="0" err="1"/>
              <a:t>Τούρκα</a:t>
            </a:r>
            <a:r>
              <a:rPr b="1" dirty="0"/>
              <a:t>) </a:t>
            </a:r>
            <a:r>
              <a:rPr dirty="0" err="1"/>
              <a:t>για</a:t>
            </a:r>
            <a:r>
              <a:rPr dirty="0"/>
              <a:t> </a:t>
            </a:r>
            <a:r>
              <a:rPr dirty="0" err="1"/>
              <a:t>να</a:t>
            </a:r>
            <a:r>
              <a:rPr dirty="0"/>
              <a:t> </a:t>
            </a:r>
            <a:r>
              <a:rPr dirty="0" err="1"/>
              <a:t>συνηχούν</a:t>
            </a:r>
            <a:r>
              <a:rPr dirty="0"/>
              <a:t> </a:t>
            </a:r>
            <a:r>
              <a:rPr dirty="0" err="1"/>
              <a:t>οι</a:t>
            </a:r>
            <a:r>
              <a:rPr dirty="0"/>
              <a:t> </a:t>
            </a:r>
            <a:r>
              <a:rPr dirty="0" err="1" smtClean="0"/>
              <a:t>χορδές</a:t>
            </a:r>
            <a:r>
              <a:rPr lang="el-GR" dirty="0" smtClean="0"/>
              <a:t> ή χρησιμοποιούν το κλασικό </a:t>
            </a:r>
            <a:r>
              <a:rPr lang="el-GR" b="1" dirty="0" smtClean="0"/>
              <a:t>αλά Φράνκα: </a:t>
            </a:r>
          </a:p>
          <a:p>
            <a:pPr algn="ctr">
              <a:buSzTx/>
              <a:buNone/>
            </a:pPr>
            <a:r>
              <a:rPr lang="el-GR" b="1" dirty="0" smtClean="0"/>
              <a:t>    Σολ μπάσα-Ρε-Λα-Μι)</a:t>
            </a:r>
            <a:endParaRPr b="1" dirty="0"/>
          </a:p>
        </p:txBody>
      </p:sp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- Εικόνα" descr="466422978_10232031458761925_3449559663686195937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40869"/>
            <a:ext cx="9144000" cy="513397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1 - Τίτλος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 smtClean="0"/>
              <a:t>ΚΛΑΡΙΝΟ</a:t>
            </a:r>
            <a:endParaRPr dirty="0"/>
          </a:p>
        </p:txBody>
      </p:sp>
      <p:sp>
        <p:nvSpPr>
          <p:cNvPr id="243" name="2 - Θέση κειμένου"/>
          <p:cNvSpPr txBox="1">
            <a:spLocks noGrp="1"/>
          </p:cNvSpPr>
          <p:nvPr>
            <p:ph type="body" idx="1"/>
          </p:nvPr>
        </p:nvSpPr>
        <p:spPr>
          <a:xfrm>
            <a:off x="467544" y="1268760"/>
            <a:ext cx="6923112" cy="3993307"/>
          </a:xfrm>
          <a:prstGeom prst="rect">
            <a:avLst/>
          </a:prstGeom>
        </p:spPr>
        <p:txBody>
          <a:bodyPr/>
          <a:lstStyle/>
          <a:p>
            <a:pPr>
              <a:buSzTx/>
              <a:buNone/>
            </a:pPr>
            <a:endParaRPr dirty="0"/>
          </a:p>
          <a:p>
            <a:pPr>
              <a:buSzTx/>
              <a:buNone/>
            </a:pPr>
            <a:r>
              <a:rPr dirty="0"/>
              <a:t>• </a:t>
            </a:r>
            <a:r>
              <a:rPr dirty="0" err="1"/>
              <a:t>Κατηγορία</a:t>
            </a:r>
            <a:r>
              <a:rPr dirty="0"/>
              <a:t>: </a:t>
            </a:r>
            <a:r>
              <a:rPr dirty="0" err="1"/>
              <a:t>Πνευστά</a:t>
            </a:r>
            <a:r>
              <a:rPr dirty="0"/>
              <a:t> – </a:t>
            </a:r>
            <a:r>
              <a:rPr dirty="0" err="1"/>
              <a:t>Ξύλινα</a:t>
            </a:r>
            <a:r>
              <a:rPr dirty="0"/>
              <a:t> (</a:t>
            </a:r>
            <a:r>
              <a:rPr dirty="0" err="1"/>
              <a:t>με</a:t>
            </a:r>
            <a:r>
              <a:rPr dirty="0"/>
              <a:t> </a:t>
            </a:r>
            <a:r>
              <a:rPr dirty="0" err="1"/>
              <a:t>μονή</a:t>
            </a:r>
            <a:r>
              <a:rPr dirty="0"/>
              <a:t> </a:t>
            </a:r>
            <a:r>
              <a:rPr dirty="0" err="1"/>
              <a:t>γλωττίδα</a:t>
            </a:r>
            <a:r>
              <a:rPr dirty="0"/>
              <a:t>).</a:t>
            </a:r>
          </a:p>
          <a:p>
            <a:pPr>
              <a:buSzTx/>
              <a:buNone/>
            </a:pPr>
            <a:endParaRPr dirty="0"/>
          </a:p>
          <a:p>
            <a:pPr>
              <a:buSzTx/>
              <a:buNone/>
            </a:pPr>
            <a:r>
              <a:rPr dirty="0"/>
              <a:t>• </a:t>
            </a:r>
            <a:r>
              <a:rPr dirty="0" err="1"/>
              <a:t>Περιγραφή</a:t>
            </a:r>
            <a:r>
              <a:rPr dirty="0"/>
              <a:t>: </a:t>
            </a:r>
            <a:r>
              <a:rPr dirty="0" err="1"/>
              <a:t>Κυλινδρικός</a:t>
            </a:r>
            <a:r>
              <a:rPr dirty="0"/>
              <a:t>, </a:t>
            </a:r>
            <a:r>
              <a:rPr dirty="0" err="1"/>
              <a:t>ξύλινος</a:t>
            </a:r>
            <a:r>
              <a:rPr dirty="0"/>
              <a:t> (</a:t>
            </a:r>
            <a:r>
              <a:rPr dirty="0" err="1"/>
              <a:t>από</a:t>
            </a:r>
            <a:r>
              <a:rPr dirty="0"/>
              <a:t> </a:t>
            </a:r>
            <a:r>
              <a:rPr dirty="0" err="1"/>
              <a:t>έβενο</a:t>
            </a:r>
            <a:r>
              <a:rPr dirty="0"/>
              <a:t>) </a:t>
            </a:r>
            <a:r>
              <a:rPr dirty="0" err="1"/>
              <a:t>σωλήνας</a:t>
            </a:r>
            <a:r>
              <a:rPr dirty="0"/>
              <a:t> </a:t>
            </a:r>
            <a:r>
              <a:rPr dirty="0" err="1"/>
              <a:t>με</a:t>
            </a:r>
            <a:r>
              <a:rPr dirty="0"/>
              <a:t> </a:t>
            </a:r>
            <a:r>
              <a:rPr dirty="0" err="1"/>
              <a:t>επιστόμιο</a:t>
            </a:r>
            <a:r>
              <a:rPr dirty="0"/>
              <a:t> </a:t>
            </a:r>
            <a:r>
              <a:rPr dirty="0" err="1"/>
              <a:t>και</a:t>
            </a:r>
            <a:r>
              <a:rPr dirty="0"/>
              <a:t> </a:t>
            </a:r>
            <a:r>
              <a:rPr dirty="0" err="1"/>
              <a:t>μεταλλικά</a:t>
            </a:r>
            <a:r>
              <a:rPr dirty="0"/>
              <a:t> </a:t>
            </a:r>
            <a:r>
              <a:rPr dirty="0" err="1"/>
              <a:t>κλειδιά</a:t>
            </a:r>
            <a:r>
              <a:rPr dirty="0"/>
              <a:t>.</a:t>
            </a:r>
          </a:p>
        </p:txBody>
      </p:sp>
      <p:pic>
        <p:nvPicPr>
          <p:cNvPr id="5" name="Picture 5" descr="Picture 5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 rot="16200000">
            <a:off x="4772595" y="3130569"/>
            <a:ext cx="6551171" cy="9036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1 - Τίτλος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ΚΛΑΡΙΝΟ: Ιστορικά Στοιχεία</a:t>
            </a:r>
          </a:p>
        </p:txBody>
      </p:sp>
      <p:sp>
        <p:nvSpPr>
          <p:cNvPr id="246" name="2 - Θέση κειμένου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>
              <a:buSzTx/>
              <a:buNone/>
            </a:pPr>
            <a:r>
              <a:rPr dirty="0"/>
              <a:t>• </a:t>
            </a:r>
            <a:r>
              <a:rPr dirty="0" err="1"/>
              <a:t>Εμφάνιση</a:t>
            </a:r>
            <a:r>
              <a:rPr dirty="0"/>
              <a:t>: </a:t>
            </a:r>
            <a:r>
              <a:rPr dirty="0" err="1"/>
              <a:t>Εφευρέθηκε</a:t>
            </a:r>
            <a:r>
              <a:rPr dirty="0"/>
              <a:t> </a:t>
            </a:r>
            <a:r>
              <a:rPr dirty="0" err="1"/>
              <a:t>στη</a:t>
            </a:r>
            <a:r>
              <a:rPr dirty="0"/>
              <a:t> </a:t>
            </a:r>
            <a:r>
              <a:rPr dirty="0" err="1"/>
              <a:t>Γερμανία</a:t>
            </a:r>
            <a:r>
              <a:rPr dirty="0"/>
              <a:t> </a:t>
            </a:r>
            <a:r>
              <a:rPr dirty="0" err="1"/>
              <a:t>γύρω</a:t>
            </a:r>
            <a:r>
              <a:rPr dirty="0"/>
              <a:t> </a:t>
            </a:r>
            <a:r>
              <a:rPr dirty="0" err="1"/>
              <a:t>στο</a:t>
            </a:r>
            <a:r>
              <a:rPr dirty="0"/>
              <a:t> 1700. </a:t>
            </a:r>
            <a:r>
              <a:rPr dirty="0" err="1"/>
              <a:t>Στην</a:t>
            </a:r>
            <a:r>
              <a:rPr dirty="0"/>
              <a:t> </a:t>
            </a:r>
            <a:r>
              <a:rPr dirty="0" err="1"/>
              <a:t>Ελλάδα</a:t>
            </a:r>
            <a:r>
              <a:rPr dirty="0"/>
              <a:t> </a:t>
            </a:r>
            <a:r>
              <a:rPr dirty="0" err="1"/>
              <a:t>έφτασε</a:t>
            </a:r>
            <a:r>
              <a:rPr dirty="0"/>
              <a:t> </a:t>
            </a:r>
            <a:r>
              <a:rPr dirty="0" err="1"/>
              <a:t>περίπου</a:t>
            </a:r>
            <a:r>
              <a:rPr dirty="0"/>
              <a:t> </a:t>
            </a:r>
            <a:r>
              <a:rPr dirty="0" err="1"/>
              <a:t>το</a:t>
            </a:r>
            <a:r>
              <a:rPr dirty="0"/>
              <a:t> 1830.</a:t>
            </a:r>
          </a:p>
          <a:p>
            <a:endParaRPr dirty="0"/>
          </a:p>
          <a:p>
            <a:pPr>
              <a:buSzTx/>
              <a:buNone/>
            </a:pPr>
            <a:r>
              <a:rPr dirty="0"/>
              <a:t>• </a:t>
            </a:r>
            <a:r>
              <a:rPr dirty="0" err="1"/>
              <a:t>Εξέλιξη</a:t>
            </a:r>
            <a:r>
              <a:rPr dirty="0"/>
              <a:t>: </a:t>
            </a:r>
            <a:r>
              <a:rPr b="1" dirty="0" err="1"/>
              <a:t>Αντικατέστησε</a:t>
            </a:r>
            <a:r>
              <a:rPr b="1" dirty="0"/>
              <a:t> </a:t>
            </a:r>
            <a:r>
              <a:rPr b="1" dirty="0" err="1"/>
              <a:t>γρήγορα</a:t>
            </a:r>
            <a:r>
              <a:rPr b="1" dirty="0"/>
              <a:t> </a:t>
            </a:r>
            <a:r>
              <a:rPr b="1" dirty="0" err="1"/>
              <a:t>τον</a:t>
            </a:r>
            <a:r>
              <a:rPr b="1" dirty="0"/>
              <a:t> </a:t>
            </a:r>
            <a:r>
              <a:rPr b="1" dirty="0" err="1"/>
              <a:t>παραδοσιακό</a:t>
            </a:r>
            <a:r>
              <a:rPr b="1" dirty="0"/>
              <a:t> </a:t>
            </a:r>
            <a:r>
              <a:rPr b="1" dirty="0" err="1"/>
              <a:t>Ζουρνά</a:t>
            </a:r>
            <a:r>
              <a:rPr b="1" dirty="0"/>
              <a:t>, </a:t>
            </a:r>
            <a:r>
              <a:rPr b="1" dirty="0" err="1"/>
              <a:t>χάρη</a:t>
            </a:r>
            <a:r>
              <a:rPr b="1" dirty="0"/>
              <a:t> </a:t>
            </a:r>
            <a:r>
              <a:rPr b="1" dirty="0" err="1"/>
              <a:t>στον</a:t>
            </a:r>
            <a:r>
              <a:rPr b="1" dirty="0"/>
              <a:t> </a:t>
            </a:r>
            <a:r>
              <a:rPr b="1" dirty="0" err="1"/>
              <a:t>πιο</a:t>
            </a:r>
            <a:r>
              <a:rPr b="1" dirty="0"/>
              <a:t> </a:t>
            </a:r>
            <a:r>
              <a:rPr b="1" dirty="0" err="1"/>
              <a:t>γλυκό</a:t>
            </a:r>
            <a:r>
              <a:rPr b="1" dirty="0"/>
              <a:t> </a:t>
            </a:r>
            <a:r>
              <a:rPr b="1" dirty="0" err="1"/>
              <a:t>του</a:t>
            </a:r>
            <a:r>
              <a:rPr b="1" dirty="0"/>
              <a:t> </a:t>
            </a:r>
            <a:r>
              <a:rPr b="1" dirty="0" err="1"/>
              <a:t>ήχο</a:t>
            </a:r>
            <a:r>
              <a:rPr b="1" dirty="0"/>
              <a:t>.</a:t>
            </a:r>
          </a:p>
        </p:txBody>
      </p: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Το Ελληνικό Κλαρίνο (Clarinetto)</a:t>
            </a:r>
          </a:p>
        </p:txBody>
      </p:sp>
      <p:sp>
        <p:nvSpPr>
          <p:cNvPr id="255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rPr dirty="0" err="1"/>
              <a:t>Ονομασίες</a:t>
            </a:r>
            <a:r>
              <a:rPr dirty="0"/>
              <a:t> </a:t>
            </a:r>
            <a:r>
              <a:rPr dirty="0" err="1"/>
              <a:t>σε</a:t>
            </a:r>
            <a:r>
              <a:rPr dirty="0"/>
              <a:t> </a:t>
            </a:r>
            <a:r>
              <a:rPr dirty="0" err="1"/>
              <a:t>γειτονικές</a:t>
            </a:r>
            <a:r>
              <a:rPr dirty="0"/>
              <a:t> </a:t>
            </a:r>
            <a:r>
              <a:rPr dirty="0" err="1"/>
              <a:t>περιοχές</a:t>
            </a:r>
            <a:r>
              <a:rPr dirty="0"/>
              <a:t>:</a:t>
            </a:r>
          </a:p>
          <a:p>
            <a:endParaRPr dirty="0"/>
          </a:p>
          <a:p>
            <a:pPr marL="0" indent="0">
              <a:buSzTx/>
              <a:buNone/>
            </a:pPr>
            <a:r>
              <a:rPr dirty="0"/>
              <a:t>• </a:t>
            </a:r>
            <a:r>
              <a:rPr b="1" dirty="0" err="1"/>
              <a:t>Ιταλία</a:t>
            </a:r>
            <a:r>
              <a:rPr b="1" dirty="0"/>
              <a:t>: </a:t>
            </a:r>
            <a:r>
              <a:rPr b="1" dirty="0" err="1"/>
              <a:t>Clarinetto</a:t>
            </a:r>
            <a:endParaRPr b="1" dirty="0"/>
          </a:p>
          <a:p>
            <a:pPr marL="0" indent="0">
              <a:buSzTx/>
              <a:buNone/>
            </a:pPr>
            <a:r>
              <a:rPr b="1" dirty="0"/>
              <a:t>• </a:t>
            </a:r>
            <a:r>
              <a:rPr b="1" dirty="0" err="1"/>
              <a:t>Βαλκάνια</a:t>
            </a:r>
            <a:r>
              <a:rPr b="1" dirty="0"/>
              <a:t>: </a:t>
            </a:r>
            <a:r>
              <a:rPr b="1" dirty="0" err="1"/>
              <a:t>Klarinet</a:t>
            </a:r>
            <a:endParaRPr b="1" dirty="0"/>
          </a:p>
          <a:p>
            <a:pPr marL="0" indent="0">
              <a:buSzTx/>
              <a:buNone/>
            </a:pPr>
            <a:r>
              <a:rPr b="1" dirty="0"/>
              <a:t>• </a:t>
            </a:r>
            <a:r>
              <a:rPr b="1" dirty="0" err="1"/>
              <a:t>Τουρκία</a:t>
            </a:r>
            <a:r>
              <a:rPr b="1" dirty="0"/>
              <a:t>: </a:t>
            </a:r>
            <a:r>
              <a:rPr b="1" dirty="0" err="1"/>
              <a:t>Klarnet</a:t>
            </a:r>
            <a:endParaRPr b="1" dirty="0"/>
          </a:p>
          <a:p>
            <a:pPr marL="0" indent="0">
              <a:buSzTx/>
              <a:buNone/>
            </a:pPr>
            <a:r>
              <a:rPr b="1" dirty="0"/>
              <a:t>• </a:t>
            </a:r>
            <a:r>
              <a:rPr b="1" dirty="0" err="1"/>
              <a:t>Βόρεια</a:t>
            </a:r>
            <a:r>
              <a:rPr b="1" dirty="0"/>
              <a:t> </a:t>
            </a:r>
            <a:r>
              <a:rPr b="1" dirty="0" err="1"/>
              <a:t>Αφρική</a:t>
            </a:r>
            <a:r>
              <a:rPr b="1" dirty="0"/>
              <a:t>: Clarinet (</a:t>
            </a:r>
            <a:r>
              <a:rPr b="1" dirty="0" err="1"/>
              <a:t>γαλλική</a:t>
            </a:r>
            <a:r>
              <a:rPr b="1" dirty="0"/>
              <a:t> </a:t>
            </a:r>
            <a:r>
              <a:rPr b="1" dirty="0" err="1"/>
              <a:t>επιρροή</a:t>
            </a:r>
            <a:r>
              <a:rPr b="1" dirty="0"/>
              <a:t>)</a:t>
            </a:r>
          </a:p>
        </p:txBody>
      </p:sp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1 - Τίτλος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ΚΛΑΡΙΝΟ: Κατασκευή &amp; Παίξιμο</a:t>
            </a:r>
          </a:p>
        </p:txBody>
      </p:sp>
      <p:sp>
        <p:nvSpPr>
          <p:cNvPr id="249" name="2 - Θέση κειμένου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>
              <a:buSzTx/>
              <a:buNone/>
            </a:pPr>
            <a:r>
              <a:rPr dirty="0"/>
              <a:t>• </a:t>
            </a:r>
            <a:r>
              <a:rPr dirty="0" err="1"/>
              <a:t>Μηχανισμός</a:t>
            </a:r>
            <a:r>
              <a:rPr dirty="0"/>
              <a:t>: </a:t>
            </a:r>
            <a:r>
              <a:rPr dirty="0" err="1"/>
              <a:t>Στην</a:t>
            </a:r>
            <a:r>
              <a:rPr dirty="0"/>
              <a:t> </a:t>
            </a:r>
            <a:r>
              <a:rPr dirty="0" err="1"/>
              <a:t>Ελλάδα</a:t>
            </a:r>
            <a:r>
              <a:rPr dirty="0"/>
              <a:t> </a:t>
            </a:r>
            <a:r>
              <a:rPr dirty="0" err="1"/>
              <a:t>χρησιμοποιείται</a:t>
            </a:r>
            <a:r>
              <a:rPr dirty="0"/>
              <a:t> </a:t>
            </a:r>
            <a:r>
              <a:rPr dirty="0" err="1"/>
              <a:t>κυρίως</a:t>
            </a:r>
            <a:r>
              <a:rPr dirty="0"/>
              <a:t> </a:t>
            </a:r>
            <a:r>
              <a:rPr dirty="0" err="1"/>
              <a:t>το</a:t>
            </a:r>
            <a:r>
              <a:rPr dirty="0"/>
              <a:t> </a:t>
            </a:r>
            <a:r>
              <a:rPr b="1" dirty="0" err="1"/>
              <a:t>σύστημα</a:t>
            </a:r>
            <a:r>
              <a:rPr b="1" dirty="0"/>
              <a:t> «Albert» </a:t>
            </a:r>
            <a:r>
              <a:rPr dirty="0" err="1"/>
              <a:t>στο</a:t>
            </a:r>
            <a:r>
              <a:rPr dirty="0"/>
              <a:t> </a:t>
            </a:r>
            <a:r>
              <a:rPr dirty="0" err="1"/>
              <a:t>παραδοσιακό</a:t>
            </a:r>
            <a:r>
              <a:rPr dirty="0"/>
              <a:t> </a:t>
            </a:r>
            <a:r>
              <a:rPr dirty="0" err="1"/>
              <a:t>κλαρίνο</a:t>
            </a:r>
            <a:r>
              <a:rPr dirty="0"/>
              <a:t> (</a:t>
            </a:r>
            <a:r>
              <a:rPr dirty="0" err="1"/>
              <a:t>λιγότερα</a:t>
            </a:r>
            <a:r>
              <a:rPr dirty="0"/>
              <a:t> </a:t>
            </a:r>
            <a:r>
              <a:rPr dirty="0" err="1"/>
              <a:t>κλειδιά</a:t>
            </a:r>
            <a:r>
              <a:rPr dirty="0"/>
              <a:t> </a:t>
            </a:r>
            <a:r>
              <a:rPr dirty="0" err="1"/>
              <a:t>από</a:t>
            </a:r>
            <a:r>
              <a:rPr dirty="0"/>
              <a:t> </a:t>
            </a:r>
            <a:r>
              <a:rPr dirty="0" err="1"/>
              <a:t>το</a:t>
            </a:r>
            <a:r>
              <a:rPr dirty="0"/>
              <a:t> </a:t>
            </a:r>
            <a:r>
              <a:rPr dirty="0" err="1"/>
              <a:t>κλαρινέτο</a:t>
            </a:r>
            <a:r>
              <a:rPr dirty="0"/>
              <a:t> </a:t>
            </a:r>
            <a:r>
              <a:rPr dirty="0" err="1"/>
              <a:t>που</a:t>
            </a:r>
            <a:r>
              <a:rPr dirty="0"/>
              <a:t> </a:t>
            </a:r>
            <a:r>
              <a:rPr dirty="0" err="1"/>
              <a:t>χρησιμοποιεί</a:t>
            </a:r>
            <a:r>
              <a:rPr dirty="0"/>
              <a:t> </a:t>
            </a:r>
            <a:r>
              <a:rPr dirty="0" err="1"/>
              <a:t>κυρίως</a:t>
            </a:r>
            <a:r>
              <a:rPr dirty="0"/>
              <a:t> </a:t>
            </a:r>
            <a:r>
              <a:rPr dirty="0" err="1"/>
              <a:t>το</a:t>
            </a:r>
            <a:r>
              <a:rPr dirty="0"/>
              <a:t> </a:t>
            </a:r>
            <a:r>
              <a:rPr b="1" dirty="0" err="1"/>
              <a:t>κλασικό</a:t>
            </a:r>
            <a:r>
              <a:rPr b="1" dirty="0"/>
              <a:t> </a:t>
            </a:r>
            <a:r>
              <a:rPr b="1" dirty="0" err="1"/>
              <a:t>γαλλικό</a:t>
            </a:r>
            <a:r>
              <a:rPr b="1" dirty="0"/>
              <a:t> </a:t>
            </a:r>
            <a:r>
              <a:rPr b="1" dirty="0" err="1"/>
              <a:t>Βoehm</a:t>
            </a:r>
            <a:r>
              <a:rPr b="1" dirty="0"/>
              <a:t> </a:t>
            </a:r>
            <a:r>
              <a:rPr dirty="0" err="1"/>
              <a:t>σύστημα</a:t>
            </a:r>
            <a:r>
              <a:rPr dirty="0"/>
              <a:t> </a:t>
            </a:r>
            <a:r>
              <a:rPr dirty="0" err="1"/>
              <a:t>κλειδιών</a:t>
            </a:r>
            <a:r>
              <a:rPr dirty="0"/>
              <a:t>).</a:t>
            </a:r>
          </a:p>
          <a:p>
            <a:pPr>
              <a:buSzTx/>
              <a:buNone/>
            </a:pPr>
            <a:endParaRPr dirty="0"/>
          </a:p>
          <a:p>
            <a:pPr>
              <a:buSzTx/>
              <a:buNone/>
            </a:pPr>
            <a:r>
              <a:rPr dirty="0"/>
              <a:t>• </a:t>
            </a:r>
            <a:r>
              <a:rPr dirty="0" err="1"/>
              <a:t>Παίξιμο</a:t>
            </a:r>
            <a:r>
              <a:rPr dirty="0"/>
              <a:t>: Ο </a:t>
            </a:r>
            <a:r>
              <a:rPr dirty="0" err="1"/>
              <a:t>παίκτης</a:t>
            </a:r>
            <a:r>
              <a:rPr dirty="0"/>
              <a:t> </a:t>
            </a:r>
            <a:r>
              <a:rPr dirty="0" err="1"/>
              <a:t>κλείνει</a:t>
            </a:r>
            <a:r>
              <a:rPr dirty="0"/>
              <a:t> </a:t>
            </a:r>
            <a:r>
              <a:rPr dirty="0" err="1"/>
              <a:t>τις</a:t>
            </a:r>
            <a:r>
              <a:rPr dirty="0"/>
              <a:t> </a:t>
            </a:r>
            <a:r>
              <a:rPr dirty="0" err="1"/>
              <a:t>οπές</a:t>
            </a:r>
            <a:r>
              <a:rPr dirty="0"/>
              <a:t> </a:t>
            </a:r>
            <a:r>
              <a:rPr dirty="0" err="1"/>
              <a:t>απευθείας</a:t>
            </a:r>
            <a:r>
              <a:rPr dirty="0"/>
              <a:t> </a:t>
            </a:r>
            <a:r>
              <a:rPr dirty="0" err="1"/>
              <a:t>με</a:t>
            </a:r>
            <a:r>
              <a:rPr dirty="0"/>
              <a:t> </a:t>
            </a:r>
            <a:r>
              <a:rPr dirty="0" err="1"/>
              <a:t>τα</a:t>
            </a:r>
            <a:r>
              <a:rPr dirty="0"/>
              <a:t> </a:t>
            </a:r>
            <a:r>
              <a:rPr dirty="0" err="1"/>
              <a:t>δάχτυλα</a:t>
            </a:r>
            <a:r>
              <a:rPr dirty="0"/>
              <a:t>.</a:t>
            </a:r>
          </a:p>
        </p:txBody>
      </p:sp>
    </p:spTree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Title 1"/>
          <p:cNvSpPr txBox="1">
            <a:spLocks noGrp="1"/>
          </p:cNvSpPr>
          <p:nvPr>
            <p:ph type="title"/>
          </p:nvPr>
        </p:nvSpPr>
        <p:spPr>
          <a:xfrm>
            <a:off x="468189" y="-122"/>
            <a:ext cx="8229601" cy="1143001"/>
          </a:xfrm>
          <a:prstGeom prst="rect">
            <a:avLst/>
          </a:prstGeom>
        </p:spPr>
        <p:txBody>
          <a:bodyPr/>
          <a:lstStyle/>
          <a:p>
            <a:r>
              <a:t>Έκταση Οργάνου</a:t>
            </a:r>
          </a:p>
        </p:txBody>
      </p:sp>
      <p:sp>
        <p:nvSpPr>
          <p:cNvPr id="258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468189" y="852853"/>
            <a:ext cx="8218611" cy="5273311"/>
          </a:xfrm>
          <a:prstGeom prst="rect">
            <a:avLst/>
          </a:prstGeom>
        </p:spPr>
        <p:txBody>
          <a:bodyPr/>
          <a:lstStyle/>
          <a:p>
            <a:pPr marL="0" indent="0" defTabSz="443484">
              <a:lnSpc>
                <a:spcPct val="90000"/>
              </a:lnSpc>
              <a:buSzTx/>
              <a:buNone/>
              <a:defRPr sz="3104"/>
            </a:pPr>
            <a:r>
              <a:t>Έκταση: περίπου Mi3 – Do7 (4 οκτάβες)</a:t>
            </a:r>
          </a:p>
          <a:p>
            <a:pPr marL="332613" indent="-332613" defTabSz="443484">
              <a:lnSpc>
                <a:spcPct val="90000"/>
              </a:lnSpc>
              <a:defRPr sz="3104"/>
            </a:pPr>
            <a:endParaRPr/>
          </a:p>
          <a:p>
            <a:pPr marL="332613" indent="-332613" defTabSz="443484">
              <a:lnSpc>
                <a:spcPct val="90000"/>
              </a:lnSpc>
              <a:defRPr sz="3104"/>
            </a:pPr>
            <a:endParaRPr/>
          </a:p>
          <a:p>
            <a:pPr marL="332613" indent="-332613" defTabSz="443484">
              <a:lnSpc>
                <a:spcPct val="90000"/>
              </a:lnSpc>
              <a:defRPr sz="3104"/>
            </a:pPr>
            <a:endParaRPr/>
          </a:p>
          <a:p>
            <a:pPr marL="0" indent="0" defTabSz="443484">
              <a:lnSpc>
                <a:spcPct val="90000"/>
              </a:lnSpc>
              <a:buSzTx/>
              <a:buNone/>
              <a:defRPr sz="3104"/>
            </a:pPr>
            <a:endParaRPr/>
          </a:p>
          <a:p>
            <a:pPr marL="0" indent="0" defTabSz="443484">
              <a:lnSpc>
                <a:spcPct val="90000"/>
              </a:lnSpc>
              <a:buSzTx/>
              <a:buNone/>
              <a:defRPr sz="3104"/>
            </a:pPr>
            <a:r>
              <a:t>Χαρακτηριστικά:</a:t>
            </a:r>
          </a:p>
          <a:p>
            <a:pPr marL="0" indent="0" defTabSz="443484">
              <a:lnSpc>
                <a:spcPct val="90000"/>
              </a:lnSpc>
              <a:buSzTx/>
              <a:buNone/>
              <a:defRPr sz="3104"/>
            </a:pPr>
            <a:r>
              <a:t>• Μεγάλη ευελιξία</a:t>
            </a:r>
          </a:p>
          <a:p>
            <a:pPr marL="0" indent="0" defTabSz="443484">
              <a:lnSpc>
                <a:spcPct val="90000"/>
              </a:lnSpc>
              <a:buSzTx/>
              <a:buNone/>
              <a:defRPr sz="3104"/>
            </a:pPr>
            <a:r>
              <a:t>• Δυναμικό εύρος</a:t>
            </a:r>
          </a:p>
          <a:p>
            <a:pPr marL="0" indent="0" defTabSz="443484">
              <a:lnSpc>
                <a:spcPct val="90000"/>
              </a:lnSpc>
              <a:buSzTx/>
              <a:buNone/>
              <a:defRPr sz="3104"/>
            </a:pPr>
            <a:r>
              <a:t>• Χρήση σε κλασική, παραδοσιακή, έντεχνη,   λαϊκή μουσική κ.α.</a:t>
            </a:r>
          </a:p>
        </p:txBody>
      </p:sp>
      <p:pic>
        <p:nvPicPr>
          <p:cNvPr id="259" name="Picture 3" descr="Picture 3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370136" y="1619982"/>
            <a:ext cx="5425586" cy="178264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Title 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90223"/>
          </a:xfrm>
          <a:prstGeom prst="rect">
            <a:avLst/>
          </a:prstGeom>
        </p:spPr>
        <p:txBody>
          <a:bodyPr/>
          <a:lstStyle/>
          <a:p>
            <a:r>
              <a:t>Τύποι Κλαρίνων</a:t>
            </a:r>
          </a:p>
        </p:txBody>
      </p:sp>
      <p:grpSp>
        <p:nvGrpSpPr>
          <p:cNvPr id="267" name="Rounded Rectangle 2"/>
          <p:cNvGrpSpPr/>
          <p:nvPr/>
        </p:nvGrpSpPr>
        <p:grpSpPr>
          <a:xfrm>
            <a:off x="457200" y="1370156"/>
            <a:ext cx="3657600" cy="917288"/>
            <a:chOff x="0" y="0"/>
            <a:chExt cx="3657600" cy="917287"/>
          </a:xfrm>
        </p:grpSpPr>
        <p:sp>
          <p:nvSpPr>
            <p:cNvPr id="265" name="Στρογγυλεμένο ορθογώνιο"/>
            <p:cNvSpPr/>
            <p:nvPr/>
          </p:nvSpPr>
          <p:spPr>
            <a:xfrm>
              <a:off x="0" y="1443"/>
              <a:ext cx="3657600" cy="914401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3F80CE"/>
                </a:gs>
                <a:gs pos="100000">
                  <a:schemeClr val="accent1">
                    <a:hueOff val="357503"/>
                    <a:satOff val="54545"/>
                    <a:lumOff val="29273"/>
                  </a:schemeClr>
                </a:gs>
              </a:gsLst>
              <a:lin ang="16200000" scaled="0"/>
            </a:gradFill>
            <a:ln w="9525" cap="flat">
              <a:solidFill>
                <a:srgbClr val="4A7EBB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457200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Σοπράνο Κλαρίνο (βασικός τύπος)…"/>
            <p:cNvSpPr txBox="1"/>
            <p:nvPr/>
          </p:nvSpPr>
          <p:spPr>
            <a:xfrm>
              <a:off x="95119" y="-1"/>
              <a:ext cx="3467362" cy="9172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defTabSz="457200">
                <a:defRPr>
                  <a:solidFill>
                    <a:srgbClr val="FFFFFF"/>
                  </a:solidFill>
                </a:defRPr>
              </a:pPr>
              <a:r>
                <a:t>Σοπράνο Κλαρίνο (βασικός τύπος)</a:t>
              </a:r>
            </a:p>
            <a:p>
              <a:pPr defTabSz="457200">
                <a:defRPr>
                  <a:solidFill>
                    <a:srgbClr val="FFFFFF"/>
                  </a:solidFill>
                </a:defRPr>
              </a:pPr>
              <a:r>
                <a:t>1. Σύστημα Μπεμ</a:t>
              </a:r>
            </a:p>
            <a:p>
              <a:pPr defTabSz="457200">
                <a:defRPr>
                  <a:solidFill>
                    <a:srgbClr val="FFFFFF"/>
                  </a:solidFill>
                </a:defRPr>
              </a:pPr>
              <a:r>
                <a:t>2. Σύστημα Άλμπερτ</a:t>
              </a:r>
            </a:p>
          </p:txBody>
        </p:sp>
      </p:grpSp>
      <p:grpSp>
        <p:nvGrpSpPr>
          <p:cNvPr id="270" name="Rounded Rectangle 3"/>
          <p:cNvGrpSpPr/>
          <p:nvPr/>
        </p:nvGrpSpPr>
        <p:grpSpPr>
          <a:xfrm>
            <a:off x="5029200" y="1414201"/>
            <a:ext cx="3657600" cy="917288"/>
            <a:chOff x="0" y="0"/>
            <a:chExt cx="3657600" cy="917287"/>
          </a:xfrm>
        </p:grpSpPr>
        <p:sp>
          <p:nvSpPr>
            <p:cNvPr id="268" name="Στρογγυλεμένο ορθογώνιο"/>
            <p:cNvSpPr/>
            <p:nvPr/>
          </p:nvSpPr>
          <p:spPr>
            <a:xfrm>
              <a:off x="0" y="1443"/>
              <a:ext cx="3657600" cy="914401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3F80CE"/>
                </a:gs>
                <a:gs pos="100000">
                  <a:schemeClr val="accent1">
                    <a:hueOff val="357503"/>
                    <a:satOff val="54545"/>
                    <a:lumOff val="29273"/>
                  </a:schemeClr>
                </a:gs>
              </a:gsLst>
              <a:lin ang="16200000" scaled="0"/>
            </a:gradFill>
            <a:ln w="9525" cap="flat">
              <a:solidFill>
                <a:srgbClr val="4A7EBB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457200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Άλτο Κλαρίνο (πιο βαθύς ήχος)…"/>
            <p:cNvSpPr txBox="1"/>
            <p:nvPr/>
          </p:nvSpPr>
          <p:spPr>
            <a:xfrm>
              <a:off x="95119" y="-1"/>
              <a:ext cx="3467362" cy="9172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defTabSz="457200">
                <a:defRPr>
                  <a:solidFill>
                    <a:srgbClr val="FFFFFF"/>
                  </a:solidFill>
                </a:defRPr>
              </a:pPr>
              <a:r>
                <a:t>Άλτο Κλαρίνο (πιο βαθύς ήχος)</a:t>
              </a:r>
            </a:p>
            <a:p>
              <a:pPr defTabSz="457200">
                <a:defRPr>
                  <a:solidFill>
                    <a:srgbClr val="FFFFFF"/>
                  </a:solidFill>
                </a:defRPr>
              </a:pPr>
              <a:r>
                <a:t>Μπάσο Κλαρίνο (πολύ βαθύς, πλούσιος ήχος)</a:t>
              </a:r>
            </a:p>
          </p:txBody>
        </p:sp>
      </p:grpSp>
      <p:pic>
        <p:nvPicPr>
          <p:cNvPr id="271" name="Picture 5" descr="Picture 5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 rot="16200000">
            <a:off x="-71813" y="4244697"/>
            <a:ext cx="3877825" cy="534920"/>
          </a:xfrm>
          <a:prstGeom prst="rect">
            <a:avLst/>
          </a:prstGeom>
          <a:ln w="12700">
            <a:miter lim="400000"/>
          </a:ln>
        </p:spPr>
      </p:pic>
      <p:pic>
        <p:nvPicPr>
          <p:cNvPr id="272" name="Picture 6" descr="Picture 6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 rot="16200000">
            <a:off x="-947513" y="4178872"/>
            <a:ext cx="3829951" cy="678542"/>
          </a:xfrm>
          <a:prstGeom prst="rect">
            <a:avLst/>
          </a:prstGeom>
          <a:ln w="12700">
            <a:miter lim="400000"/>
          </a:ln>
        </p:spPr>
      </p:pic>
      <p:pic>
        <p:nvPicPr>
          <p:cNvPr id="273" name="Picture 7" descr="Picture 7"/>
          <p:cNvPicPr>
            <a:picLocks noChangeAspect="1"/>
          </p:cNvPicPr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2736433" y="2805065"/>
            <a:ext cx="6407567" cy="36503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1 - Τίτλος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ΚΛΑΡΙΝΟ: Ρόλος &amp; Fun Fact</a:t>
            </a:r>
          </a:p>
        </p:txBody>
      </p:sp>
      <p:sp>
        <p:nvSpPr>
          <p:cNvPr id="252" name="2 - Θέση κειμένου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>
              <a:buSzTx/>
              <a:buNone/>
            </a:pPr>
            <a:r>
              <a:rPr dirty="0"/>
              <a:t>• Ο </a:t>
            </a:r>
            <a:r>
              <a:rPr dirty="0" err="1"/>
              <a:t>ρόλος</a:t>
            </a:r>
            <a:r>
              <a:rPr dirty="0"/>
              <a:t> </a:t>
            </a:r>
            <a:r>
              <a:rPr dirty="0" err="1"/>
              <a:t>του</a:t>
            </a:r>
            <a:r>
              <a:rPr dirty="0"/>
              <a:t>:</a:t>
            </a:r>
            <a:r>
              <a:rPr b="1" dirty="0"/>
              <a:t> Ο «</a:t>
            </a:r>
            <a:r>
              <a:rPr b="1" dirty="0" err="1"/>
              <a:t>βασιλιάς</a:t>
            </a:r>
            <a:r>
              <a:rPr b="1" dirty="0"/>
              <a:t>» </a:t>
            </a:r>
            <a:r>
              <a:rPr b="1" dirty="0" err="1"/>
              <a:t>της</a:t>
            </a:r>
            <a:r>
              <a:rPr b="1" dirty="0"/>
              <a:t> </a:t>
            </a:r>
            <a:r>
              <a:rPr b="1" dirty="0" err="1"/>
              <a:t>Στερεάς</a:t>
            </a:r>
            <a:r>
              <a:rPr b="1" dirty="0"/>
              <a:t> </a:t>
            </a:r>
            <a:r>
              <a:rPr b="1" dirty="0" err="1"/>
              <a:t>Ελλάδας</a:t>
            </a:r>
            <a:r>
              <a:rPr b="1" dirty="0"/>
              <a:t> </a:t>
            </a:r>
            <a:r>
              <a:rPr b="1" dirty="0" err="1"/>
              <a:t>και</a:t>
            </a:r>
            <a:r>
              <a:rPr b="1" dirty="0"/>
              <a:t> </a:t>
            </a:r>
            <a:r>
              <a:rPr b="1" dirty="0" err="1"/>
              <a:t>της</a:t>
            </a:r>
            <a:r>
              <a:rPr b="1" dirty="0"/>
              <a:t> </a:t>
            </a:r>
            <a:r>
              <a:rPr b="1" dirty="0" err="1"/>
              <a:t>Ηπείρου</a:t>
            </a:r>
            <a:r>
              <a:rPr b="1" dirty="0"/>
              <a:t>.</a:t>
            </a:r>
          </a:p>
          <a:p>
            <a:pPr>
              <a:buSzTx/>
              <a:buNone/>
            </a:pPr>
            <a:endParaRPr dirty="0"/>
          </a:p>
          <a:p>
            <a:pPr>
              <a:buSzTx/>
              <a:buNone/>
            </a:pPr>
            <a:r>
              <a:rPr dirty="0"/>
              <a:t>• Fun Fact: </a:t>
            </a:r>
            <a:r>
              <a:rPr dirty="0" err="1"/>
              <a:t>Το</a:t>
            </a:r>
            <a:r>
              <a:rPr dirty="0"/>
              <a:t> </a:t>
            </a:r>
            <a:r>
              <a:rPr dirty="0" err="1"/>
              <a:t>σύστημα</a:t>
            </a:r>
            <a:r>
              <a:rPr dirty="0"/>
              <a:t> Albert </a:t>
            </a:r>
            <a:r>
              <a:rPr dirty="0" err="1"/>
              <a:t>επιτρέπει</a:t>
            </a:r>
            <a:r>
              <a:rPr dirty="0"/>
              <a:t> </a:t>
            </a:r>
            <a:r>
              <a:rPr dirty="0" err="1"/>
              <a:t>στο</a:t>
            </a:r>
            <a:r>
              <a:rPr dirty="0"/>
              <a:t> </a:t>
            </a:r>
            <a:r>
              <a:rPr dirty="0" err="1"/>
              <a:t>δάχτυλο</a:t>
            </a:r>
            <a:r>
              <a:rPr dirty="0"/>
              <a:t> </a:t>
            </a:r>
            <a:r>
              <a:rPr dirty="0" err="1"/>
              <a:t>να</a:t>
            </a:r>
            <a:r>
              <a:rPr dirty="0"/>
              <a:t> </a:t>
            </a:r>
            <a:r>
              <a:rPr dirty="0" err="1"/>
              <a:t>γλιστράει</a:t>
            </a:r>
            <a:r>
              <a:rPr dirty="0"/>
              <a:t> (</a:t>
            </a:r>
            <a:r>
              <a:rPr dirty="0" err="1"/>
              <a:t>μισοκλεισίματα</a:t>
            </a:r>
            <a:r>
              <a:rPr dirty="0"/>
              <a:t>). </a:t>
            </a:r>
            <a:r>
              <a:rPr dirty="0" err="1"/>
              <a:t>Έτσι</a:t>
            </a:r>
            <a:r>
              <a:rPr dirty="0"/>
              <a:t> </a:t>
            </a:r>
            <a:r>
              <a:rPr dirty="0" err="1"/>
              <a:t>πετυχαίνει</a:t>
            </a:r>
            <a:r>
              <a:rPr dirty="0"/>
              <a:t> </a:t>
            </a:r>
            <a:r>
              <a:rPr dirty="0" err="1"/>
              <a:t>τα</a:t>
            </a:r>
            <a:r>
              <a:rPr dirty="0"/>
              <a:t> </a:t>
            </a:r>
            <a:r>
              <a:rPr dirty="0" err="1"/>
              <a:t>περίφημα</a:t>
            </a:r>
            <a:r>
              <a:rPr dirty="0"/>
              <a:t> «</a:t>
            </a:r>
            <a:r>
              <a:rPr dirty="0" err="1"/>
              <a:t>τσακίσματα</a:t>
            </a:r>
            <a:r>
              <a:rPr dirty="0"/>
              <a:t>» </a:t>
            </a:r>
            <a:r>
              <a:rPr dirty="0" err="1"/>
              <a:t>και</a:t>
            </a:r>
            <a:r>
              <a:rPr dirty="0"/>
              <a:t> «</a:t>
            </a:r>
            <a:r>
              <a:rPr dirty="0" err="1"/>
              <a:t>κλάματα</a:t>
            </a:r>
            <a:r>
              <a:rPr dirty="0"/>
              <a:t>» </a:t>
            </a:r>
            <a:r>
              <a:rPr dirty="0" err="1"/>
              <a:t>της</a:t>
            </a:r>
            <a:r>
              <a:rPr dirty="0"/>
              <a:t> </a:t>
            </a:r>
            <a:r>
              <a:rPr dirty="0" err="1"/>
              <a:t>παραδοσιακής</a:t>
            </a:r>
            <a:r>
              <a:rPr dirty="0"/>
              <a:t> </a:t>
            </a:r>
            <a:r>
              <a:rPr dirty="0" err="1"/>
              <a:t>μουσικής</a:t>
            </a:r>
            <a:r>
              <a:rPr dirty="0"/>
              <a:t> </a:t>
            </a:r>
            <a:r>
              <a:rPr dirty="0" err="1"/>
              <a:t>μιμούμενο</a:t>
            </a:r>
            <a:r>
              <a:rPr dirty="0"/>
              <a:t> </a:t>
            </a:r>
            <a:r>
              <a:rPr dirty="0" err="1"/>
              <a:t>την</a:t>
            </a:r>
            <a:r>
              <a:rPr dirty="0"/>
              <a:t> </a:t>
            </a:r>
            <a:r>
              <a:rPr dirty="0" err="1"/>
              <a:t>ανθρώπινη</a:t>
            </a:r>
            <a:r>
              <a:rPr dirty="0"/>
              <a:t> </a:t>
            </a:r>
            <a:r>
              <a:rPr dirty="0" err="1"/>
              <a:t>φωνή</a:t>
            </a:r>
            <a:r>
              <a:rPr dirty="0"/>
              <a:t>!</a:t>
            </a:r>
          </a:p>
        </p:txBody>
      </p:sp>
    </p:spTree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1 - Τίτλος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900"/>
            </a:lvl1pPr>
          </a:lstStyle>
          <a:p>
            <a:r>
              <a:t>ΣΑΞΟΦΩΝΟ: Κατηγορία &amp; Ταυτότητα</a:t>
            </a:r>
          </a:p>
        </p:txBody>
      </p:sp>
      <p:sp>
        <p:nvSpPr>
          <p:cNvPr id="276" name="2 - Θέση κειμένου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algn="ctr">
              <a:buSzTx/>
              <a:buNone/>
            </a:pPr>
            <a:r>
              <a:t>• Όργανο: Σαξόφωνο</a:t>
            </a:r>
          </a:p>
          <a:p>
            <a:pPr algn="ctr">
              <a:buSzTx/>
              <a:buNone/>
            </a:pPr>
            <a:r>
              <a:t>• Κατηγορία: Πνευστά – Ξύλινα (!).</a:t>
            </a:r>
          </a:p>
          <a:p>
            <a:pPr algn="ctr">
              <a:buSzTx/>
              <a:buNone/>
            </a:pPr>
            <a:endParaRPr/>
          </a:p>
          <a:p>
            <a:pPr algn="ctr">
              <a:buSzTx/>
              <a:buNone/>
            </a:pPr>
            <a:r>
              <a:t>• Περιγραφή: Αν και από μέταλλο, κατατάσσεται στα «ξύλινα» γιατί ο ήχος παράγεται από ένα λεπτό ξύλινο καλάμι στο επιστόμιο.</a:t>
            </a:r>
          </a:p>
        </p:txBody>
      </p:sp>
    </p:spTree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1 - Τίτλος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ΣΑΞΟΦΩΝΟ: Ιστορικά Στοιχεία</a:t>
            </a:r>
          </a:p>
        </p:txBody>
      </p:sp>
      <p:sp>
        <p:nvSpPr>
          <p:cNvPr id="279" name="2 - Θέση κειμένου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algn="ctr">
              <a:buSzTx/>
              <a:buNone/>
            </a:pPr>
            <a:r>
              <a:rPr dirty="0"/>
              <a:t>• </a:t>
            </a:r>
            <a:r>
              <a:rPr dirty="0" err="1"/>
              <a:t>Εμφάνιση</a:t>
            </a:r>
            <a:r>
              <a:rPr dirty="0"/>
              <a:t>: </a:t>
            </a:r>
            <a:r>
              <a:rPr dirty="0" err="1"/>
              <a:t>Εφευρέθηκε</a:t>
            </a:r>
            <a:r>
              <a:rPr dirty="0"/>
              <a:t> </a:t>
            </a:r>
            <a:r>
              <a:rPr dirty="0" err="1"/>
              <a:t>το</a:t>
            </a:r>
            <a:r>
              <a:rPr dirty="0"/>
              <a:t> 1840 </a:t>
            </a:r>
            <a:r>
              <a:rPr dirty="0" err="1"/>
              <a:t>στο</a:t>
            </a:r>
            <a:r>
              <a:rPr dirty="0"/>
              <a:t> </a:t>
            </a:r>
            <a:r>
              <a:rPr dirty="0" err="1"/>
              <a:t>Βέλγιο</a:t>
            </a:r>
            <a:r>
              <a:rPr dirty="0"/>
              <a:t> </a:t>
            </a:r>
            <a:r>
              <a:rPr dirty="0" err="1"/>
              <a:t>από</a:t>
            </a:r>
            <a:r>
              <a:rPr dirty="0"/>
              <a:t> </a:t>
            </a:r>
            <a:r>
              <a:rPr dirty="0" err="1"/>
              <a:t>τον</a:t>
            </a:r>
            <a:r>
              <a:rPr dirty="0"/>
              <a:t> </a:t>
            </a:r>
            <a:r>
              <a:rPr dirty="0" err="1"/>
              <a:t>Adolphe</a:t>
            </a:r>
            <a:r>
              <a:rPr dirty="0"/>
              <a:t> Sax.</a:t>
            </a:r>
          </a:p>
          <a:p>
            <a:pPr algn="ctr">
              <a:buSzTx/>
              <a:buNone/>
            </a:pPr>
            <a:endParaRPr dirty="0"/>
          </a:p>
          <a:p>
            <a:pPr algn="ctr">
              <a:buSzTx/>
              <a:buNone/>
            </a:pPr>
            <a:r>
              <a:rPr dirty="0"/>
              <a:t>• </a:t>
            </a:r>
            <a:r>
              <a:rPr dirty="0" err="1"/>
              <a:t>Σκοπός</a:t>
            </a:r>
            <a:r>
              <a:rPr dirty="0"/>
              <a:t>: </a:t>
            </a:r>
            <a:r>
              <a:rPr b="1" dirty="0" err="1"/>
              <a:t>Ήθελε</a:t>
            </a:r>
            <a:r>
              <a:rPr b="1" dirty="0"/>
              <a:t> </a:t>
            </a:r>
            <a:r>
              <a:rPr b="1" dirty="0" err="1"/>
              <a:t>ένα</a:t>
            </a:r>
            <a:r>
              <a:rPr b="1" dirty="0"/>
              <a:t> </a:t>
            </a:r>
            <a:r>
              <a:rPr b="1" dirty="0" err="1"/>
              <a:t>υβρίδιο</a:t>
            </a:r>
            <a:r>
              <a:rPr b="1" dirty="0"/>
              <a:t>: </a:t>
            </a:r>
            <a:r>
              <a:rPr b="1" dirty="0" err="1"/>
              <a:t>την</a:t>
            </a:r>
            <a:r>
              <a:rPr b="1" dirty="0"/>
              <a:t> </a:t>
            </a:r>
            <a:r>
              <a:rPr b="1" dirty="0" err="1"/>
              <a:t>ταχύτητα</a:t>
            </a:r>
            <a:r>
              <a:rPr b="1" dirty="0"/>
              <a:t> </a:t>
            </a:r>
            <a:r>
              <a:rPr b="1" dirty="0" err="1"/>
              <a:t>των</a:t>
            </a:r>
            <a:r>
              <a:rPr b="1" dirty="0"/>
              <a:t> </a:t>
            </a:r>
            <a:r>
              <a:rPr b="1" dirty="0" err="1"/>
              <a:t>ξύλινων</a:t>
            </a:r>
            <a:r>
              <a:rPr b="1" dirty="0"/>
              <a:t> (</a:t>
            </a:r>
            <a:r>
              <a:rPr b="1" dirty="0" err="1"/>
              <a:t>κλαρίνο</a:t>
            </a:r>
            <a:r>
              <a:rPr b="1" dirty="0"/>
              <a:t>) </a:t>
            </a:r>
            <a:r>
              <a:rPr b="1" dirty="0" err="1"/>
              <a:t>και</a:t>
            </a:r>
            <a:r>
              <a:rPr b="1" dirty="0"/>
              <a:t> </a:t>
            </a:r>
            <a:r>
              <a:rPr b="1" dirty="0" err="1"/>
              <a:t>τη</a:t>
            </a:r>
            <a:r>
              <a:rPr b="1" dirty="0"/>
              <a:t> </a:t>
            </a:r>
            <a:r>
              <a:rPr b="1" dirty="0" err="1"/>
              <a:t>δύναμη</a:t>
            </a:r>
            <a:r>
              <a:rPr b="1" dirty="0"/>
              <a:t> </a:t>
            </a:r>
            <a:r>
              <a:rPr b="1" dirty="0" err="1"/>
              <a:t>των</a:t>
            </a:r>
            <a:r>
              <a:rPr b="1" dirty="0"/>
              <a:t> </a:t>
            </a:r>
            <a:r>
              <a:rPr b="1" dirty="0" err="1"/>
              <a:t>χάλκινων</a:t>
            </a:r>
            <a:r>
              <a:rPr b="1" dirty="0"/>
              <a:t> (</a:t>
            </a:r>
            <a:r>
              <a:rPr b="1" dirty="0" err="1"/>
              <a:t>τρομπέτα</a:t>
            </a:r>
            <a:r>
              <a:rPr b="1" dirty="0"/>
              <a:t>).</a:t>
            </a:r>
          </a:p>
        </p:txBody>
      </p:sp>
    </p:spTree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Το Σαξόφωνο (Saxophone)</a:t>
            </a:r>
          </a:p>
        </p:txBody>
      </p:sp>
      <p:sp>
        <p:nvSpPr>
          <p:cNvPr id="288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90000"/>
              </a:lnSpc>
              <a:spcBef>
                <a:spcPts val="600"/>
              </a:spcBef>
              <a:buSzTx/>
              <a:buNone/>
              <a:defRPr sz="2900"/>
            </a:pPr>
            <a:r>
              <a:rPr dirty="0" err="1"/>
              <a:t>Ονομασίες</a:t>
            </a:r>
            <a:r>
              <a:rPr dirty="0"/>
              <a:t> </a:t>
            </a:r>
            <a:r>
              <a:rPr dirty="0" err="1"/>
              <a:t>σε</a:t>
            </a:r>
            <a:r>
              <a:rPr dirty="0"/>
              <a:t> </a:t>
            </a:r>
            <a:r>
              <a:rPr dirty="0" err="1"/>
              <a:t>γειτονικές</a:t>
            </a:r>
            <a:r>
              <a:rPr dirty="0"/>
              <a:t> </a:t>
            </a:r>
            <a:r>
              <a:rPr dirty="0" err="1"/>
              <a:t>περιοχές</a:t>
            </a:r>
            <a:r>
              <a:rPr dirty="0"/>
              <a:t>:</a:t>
            </a:r>
          </a:p>
          <a:p>
            <a:pPr>
              <a:lnSpc>
                <a:spcPct val="90000"/>
              </a:lnSpc>
              <a:spcBef>
                <a:spcPts val="600"/>
              </a:spcBef>
              <a:defRPr sz="2900"/>
            </a:pPr>
            <a:endParaRPr dirty="0"/>
          </a:p>
          <a:p>
            <a:pPr marL="0" indent="0" algn="ctr">
              <a:lnSpc>
                <a:spcPct val="90000"/>
              </a:lnSpc>
              <a:spcBef>
                <a:spcPts val="600"/>
              </a:spcBef>
              <a:buSzTx/>
              <a:buNone/>
              <a:defRPr sz="2900"/>
            </a:pPr>
            <a:r>
              <a:rPr b="1" dirty="0"/>
              <a:t>• </a:t>
            </a:r>
            <a:r>
              <a:rPr b="1" dirty="0" err="1"/>
              <a:t>Ιταλία</a:t>
            </a:r>
            <a:r>
              <a:rPr b="1" dirty="0"/>
              <a:t>: </a:t>
            </a:r>
            <a:r>
              <a:rPr b="1" dirty="0" err="1"/>
              <a:t>Sassofono</a:t>
            </a:r>
            <a:endParaRPr b="1" dirty="0"/>
          </a:p>
          <a:p>
            <a:pPr marL="0" indent="0" algn="ctr">
              <a:lnSpc>
                <a:spcPct val="90000"/>
              </a:lnSpc>
              <a:spcBef>
                <a:spcPts val="600"/>
              </a:spcBef>
              <a:buSzTx/>
              <a:buNone/>
              <a:defRPr sz="2900"/>
            </a:pPr>
            <a:r>
              <a:rPr b="1" dirty="0"/>
              <a:t>• </a:t>
            </a:r>
            <a:r>
              <a:rPr b="1" dirty="0" err="1"/>
              <a:t>Βαλκάνια</a:t>
            </a:r>
            <a:r>
              <a:rPr b="1" dirty="0"/>
              <a:t>: </a:t>
            </a:r>
            <a:r>
              <a:rPr b="1" dirty="0" err="1"/>
              <a:t>Saksofon</a:t>
            </a:r>
            <a:endParaRPr b="1" dirty="0"/>
          </a:p>
          <a:p>
            <a:pPr marL="0" indent="0" algn="ctr">
              <a:lnSpc>
                <a:spcPct val="90000"/>
              </a:lnSpc>
              <a:spcBef>
                <a:spcPts val="600"/>
              </a:spcBef>
              <a:buSzTx/>
              <a:buNone/>
              <a:defRPr sz="2900"/>
            </a:pPr>
            <a:r>
              <a:rPr b="1" dirty="0"/>
              <a:t>• </a:t>
            </a:r>
            <a:r>
              <a:rPr b="1" dirty="0" err="1"/>
              <a:t>Τουρκία</a:t>
            </a:r>
            <a:r>
              <a:rPr b="1" dirty="0"/>
              <a:t>: </a:t>
            </a:r>
            <a:r>
              <a:rPr b="1" dirty="0" err="1"/>
              <a:t>Saksafon</a:t>
            </a:r>
            <a:endParaRPr b="1" dirty="0"/>
          </a:p>
          <a:p>
            <a:pPr marL="0" indent="0" algn="ctr">
              <a:lnSpc>
                <a:spcPct val="90000"/>
              </a:lnSpc>
              <a:spcBef>
                <a:spcPts val="600"/>
              </a:spcBef>
              <a:buSzTx/>
              <a:buNone/>
              <a:defRPr sz="2900"/>
            </a:pPr>
            <a:r>
              <a:rPr b="1" dirty="0"/>
              <a:t>• </a:t>
            </a:r>
            <a:r>
              <a:rPr b="1" dirty="0" err="1"/>
              <a:t>Βόρεια</a:t>
            </a:r>
            <a:r>
              <a:rPr b="1" dirty="0"/>
              <a:t> </a:t>
            </a:r>
            <a:r>
              <a:rPr b="1" dirty="0" err="1"/>
              <a:t>Αφρική</a:t>
            </a:r>
            <a:r>
              <a:rPr b="1" dirty="0"/>
              <a:t>: Saxophone / </a:t>
            </a:r>
            <a:r>
              <a:rPr b="1" dirty="0" err="1"/>
              <a:t>Saksafon</a:t>
            </a:r>
            <a:endParaRPr b="1" dirty="0"/>
          </a:p>
          <a:p>
            <a:pPr>
              <a:lnSpc>
                <a:spcPct val="90000"/>
              </a:lnSpc>
              <a:spcBef>
                <a:spcPts val="600"/>
              </a:spcBef>
              <a:defRPr sz="2900"/>
            </a:pPr>
            <a:endParaRPr dirty="0"/>
          </a:p>
        </p:txBody>
      </p:sp>
    </p:spTree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Title 1"/>
          <p:cNvSpPr txBox="1">
            <a:spLocks noGrp="1"/>
          </p:cNvSpPr>
          <p:nvPr>
            <p:ph type="title"/>
          </p:nvPr>
        </p:nvSpPr>
        <p:spPr>
          <a:xfrm>
            <a:off x="457200" y="162579"/>
            <a:ext cx="8229600" cy="818031"/>
          </a:xfrm>
          <a:prstGeom prst="rect">
            <a:avLst/>
          </a:prstGeom>
        </p:spPr>
        <p:txBody>
          <a:bodyPr/>
          <a:lstStyle/>
          <a:p>
            <a:r>
              <a:t>Τύποι Σαξοφώνων</a:t>
            </a:r>
          </a:p>
        </p:txBody>
      </p:sp>
      <p:pic>
        <p:nvPicPr>
          <p:cNvPr id="294" name="Picture 7" descr="Picture 7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3615856" y="974912"/>
            <a:ext cx="5072346" cy="560294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97" name="Rectangle: Rounded Corners 10"/>
          <p:cNvGrpSpPr/>
          <p:nvPr/>
        </p:nvGrpSpPr>
        <p:grpSpPr>
          <a:xfrm>
            <a:off x="458881" y="1411380"/>
            <a:ext cx="2617695" cy="645461"/>
            <a:chOff x="0" y="0"/>
            <a:chExt cx="2617694" cy="645460"/>
          </a:xfrm>
        </p:grpSpPr>
        <p:sp>
          <p:nvSpPr>
            <p:cNvPr id="295" name="Στρογγυλεμένο ορθογώνιο"/>
            <p:cNvSpPr/>
            <p:nvPr/>
          </p:nvSpPr>
          <p:spPr>
            <a:xfrm>
              <a:off x="0" y="0"/>
              <a:ext cx="2617695" cy="645461"/>
            </a:xfrm>
            <a:prstGeom prst="roundRect">
              <a:avLst>
                <a:gd name="adj" fmla="val 16667"/>
              </a:avLst>
            </a:prstGeom>
            <a:solidFill>
              <a:srgbClr val="F2DCDB"/>
            </a:solidFill>
            <a:ln w="9525" cap="flat">
              <a:solidFill>
                <a:srgbClr val="4A7EBB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457200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6" name="Σοπράνο σαξόφωνο"/>
            <p:cNvSpPr txBox="1"/>
            <p:nvPr/>
          </p:nvSpPr>
          <p:spPr>
            <a:xfrm>
              <a:off x="81991" y="156186"/>
              <a:ext cx="2453712" cy="3330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 defTabSz="457200"/>
            </a:lstStyle>
            <a:p>
              <a:r>
                <a:t>Σοπράνο σαξόφωνο</a:t>
              </a:r>
            </a:p>
          </p:txBody>
        </p:sp>
      </p:grpSp>
      <p:grpSp>
        <p:nvGrpSpPr>
          <p:cNvPr id="300" name="Rectangle: Rounded Corners 11"/>
          <p:cNvGrpSpPr/>
          <p:nvPr/>
        </p:nvGrpSpPr>
        <p:grpSpPr>
          <a:xfrm>
            <a:off x="458881" y="2274231"/>
            <a:ext cx="2617695" cy="645461"/>
            <a:chOff x="0" y="0"/>
            <a:chExt cx="2617694" cy="645460"/>
          </a:xfrm>
        </p:grpSpPr>
        <p:sp>
          <p:nvSpPr>
            <p:cNvPr id="298" name="Στρογγυλεμένο ορθογώνιο"/>
            <p:cNvSpPr/>
            <p:nvPr/>
          </p:nvSpPr>
          <p:spPr>
            <a:xfrm>
              <a:off x="0" y="0"/>
              <a:ext cx="2617695" cy="645461"/>
            </a:xfrm>
            <a:prstGeom prst="roundRect">
              <a:avLst>
                <a:gd name="adj" fmla="val 16667"/>
              </a:avLst>
            </a:prstGeom>
            <a:solidFill>
              <a:srgbClr val="F2DCDB"/>
            </a:solidFill>
            <a:ln w="9525" cap="flat">
              <a:solidFill>
                <a:srgbClr val="4A7EBB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457200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9" name="Άλτο σαξόφωνο"/>
            <p:cNvSpPr txBox="1"/>
            <p:nvPr/>
          </p:nvSpPr>
          <p:spPr>
            <a:xfrm>
              <a:off x="81991" y="156186"/>
              <a:ext cx="2453712" cy="3330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 defTabSz="457200"/>
            </a:lstStyle>
            <a:p>
              <a:r>
                <a:t>Άλτο σαξόφωνο</a:t>
              </a:r>
            </a:p>
          </p:txBody>
        </p:sp>
      </p:grpSp>
      <p:grpSp>
        <p:nvGrpSpPr>
          <p:cNvPr id="303" name="Rectangle: Rounded Corners 12"/>
          <p:cNvGrpSpPr/>
          <p:nvPr/>
        </p:nvGrpSpPr>
        <p:grpSpPr>
          <a:xfrm>
            <a:off x="458881" y="3249142"/>
            <a:ext cx="2617695" cy="645461"/>
            <a:chOff x="0" y="0"/>
            <a:chExt cx="2617694" cy="645460"/>
          </a:xfrm>
        </p:grpSpPr>
        <p:sp>
          <p:nvSpPr>
            <p:cNvPr id="301" name="Στρογγυλεμένο ορθογώνιο"/>
            <p:cNvSpPr/>
            <p:nvPr/>
          </p:nvSpPr>
          <p:spPr>
            <a:xfrm>
              <a:off x="0" y="0"/>
              <a:ext cx="2617695" cy="645461"/>
            </a:xfrm>
            <a:prstGeom prst="roundRect">
              <a:avLst>
                <a:gd name="adj" fmla="val 16667"/>
              </a:avLst>
            </a:prstGeom>
            <a:solidFill>
              <a:srgbClr val="F2DCDB"/>
            </a:solidFill>
            <a:ln w="9525" cap="flat">
              <a:solidFill>
                <a:srgbClr val="4A7EBB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457200"/>
              <a:endParaRPr/>
            </a:p>
          </p:txBody>
        </p:sp>
        <p:sp>
          <p:nvSpPr>
            <p:cNvPr id="302" name="Τενόρο σαξόφωνο"/>
            <p:cNvSpPr txBox="1"/>
            <p:nvPr/>
          </p:nvSpPr>
          <p:spPr>
            <a:xfrm>
              <a:off x="81991" y="156186"/>
              <a:ext cx="2453712" cy="3330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 defTabSz="457200"/>
            </a:lstStyle>
            <a:p>
              <a:r>
                <a:t>Τενόρο σαξόφωνο</a:t>
              </a:r>
            </a:p>
          </p:txBody>
        </p:sp>
      </p:grpSp>
      <p:grpSp>
        <p:nvGrpSpPr>
          <p:cNvPr id="306" name="Rectangle: Rounded Corners 13"/>
          <p:cNvGrpSpPr/>
          <p:nvPr/>
        </p:nvGrpSpPr>
        <p:grpSpPr>
          <a:xfrm>
            <a:off x="458881" y="4358525"/>
            <a:ext cx="2617695" cy="645461"/>
            <a:chOff x="0" y="0"/>
            <a:chExt cx="2617694" cy="645460"/>
          </a:xfrm>
        </p:grpSpPr>
        <p:sp>
          <p:nvSpPr>
            <p:cNvPr id="304" name="Στρογγυλεμένο ορθογώνιο"/>
            <p:cNvSpPr/>
            <p:nvPr/>
          </p:nvSpPr>
          <p:spPr>
            <a:xfrm>
              <a:off x="0" y="0"/>
              <a:ext cx="2617695" cy="645461"/>
            </a:xfrm>
            <a:prstGeom prst="roundRect">
              <a:avLst>
                <a:gd name="adj" fmla="val 16667"/>
              </a:avLst>
            </a:prstGeom>
            <a:solidFill>
              <a:srgbClr val="F2DCDB"/>
            </a:solidFill>
            <a:ln w="9525" cap="flat">
              <a:solidFill>
                <a:srgbClr val="4A7EBB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457200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5" name="Βαρύτονο σαξόφωνο"/>
            <p:cNvSpPr txBox="1"/>
            <p:nvPr/>
          </p:nvSpPr>
          <p:spPr>
            <a:xfrm>
              <a:off x="81991" y="156186"/>
              <a:ext cx="2453712" cy="3330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 defTabSz="457200"/>
            </a:lstStyle>
            <a:p>
              <a:r>
                <a:t>Βαρύτονο σαξόφωνο</a:t>
              </a:r>
            </a:p>
          </p:txBody>
        </p:sp>
      </p:grpSp>
    </p:spTree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1 - Τίτλος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ΣΑΞΟΦΩΝΟ: Κατασκευή &amp; Παίξιμο</a:t>
            </a:r>
          </a:p>
        </p:txBody>
      </p:sp>
      <p:sp>
        <p:nvSpPr>
          <p:cNvPr id="282" name="2 - Θέση κειμένου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algn="ctr">
              <a:buSzTx/>
              <a:buNone/>
            </a:pPr>
            <a:r>
              <a:rPr dirty="0"/>
              <a:t>• </a:t>
            </a:r>
            <a:r>
              <a:rPr dirty="0" err="1"/>
              <a:t>Μηχανισμός</a:t>
            </a:r>
            <a:r>
              <a:rPr dirty="0"/>
              <a:t>: </a:t>
            </a:r>
            <a:r>
              <a:rPr b="1" dirty="0" err="1"/>
              <a:t>Κωνικός</a:t>
            </a:r>
            <a:r>
              <a:rPr b="1" dirty="0"/>
              <a:t> </a:t>
            </a:r>
            <a:r>
              <a:rPr b="1" dirty="0" err="1"/>
              <a:t>μεταλλικός</a:t>
            </a:r>
            <a:r>
              <a:rPr b="1" dirty="0"/>
              <a:t> </a:t>
            </a:r>
            <a:r>
              <a:rPr b="1" dirty="0" err="1"/>
              <a:t>σωλήνας</a:t>
            </a:r>
            <a:r>
              <a:rPr b="1" dirty="0"/>
              <a:t> </a:t>
            </a:r>
            <a:r>
              <a:rPr b="1" dirty="0" err="1"/>
              <a:t>με</a:t>
            </a:r>
            <a:r>
              <a:rPr b="1" dirty="0"/>
              <a:t> </a:t>
            </a:r>
            <a:r>
              <a:rPr b="1" dirty="0" err="1"/>
              <a:t>περίπου</a:t>
            </a:r>
            <a:r>
              <a:rPr b="1" dirty="0"/>
              <a:t> 20-23 </a:t>
            </a:r>
            <a:r>
              <a:rPr b="1" dirty="0" err="1"/>
              <a:t>τάπες</a:t>
            </a:r>
            <a:r>
              <a:rPr b="1" dirty="0"/>
              <a:t>/</a:t>
            </a:r>
            <a:r>
              <a:rPr b="1" dirty="0" err="1"/>
              <a:t>κλειδιά</a:t>
            </a:r>
            <a:r>
              <a:rPr b="1" dirty="0"/>
              <a:t>.</a:t>
            </a:r>
          </a:p>
          <a:p>
            <a:pPr algn="ctr">
              <a:buSzTx/>
              <a:buNone/>
            </a:pPr>
            <a:endParaRPr dirty="0"/>
          </a:p>
          <a:p>
            <a:pPr algn="ctr">
              <a:buSzTx/>
              <a:buNone/>
            </a:pPr>
            <a:r>
              <a:rPr dirty="0"/>
              <a:t>• </a:t>
            </a:r>
            <a:r>
              <a:rPr dirty="0" err="1"/>
              <a:t>Παίξιμο</a:t>
            </a:r>
            <a:r>
              <a:rPr dirty="0"/>
              <a:t>: </a:t>
            </a:r>
            <a:r>
              <a:rPr b="1" dirty="0" err="1"/>
              <a:t>Παίζεται</a:t>
            </a:r>
            <a:r>
              <a:rPr b="1" dirty="0"/>
              <a:t> </a:t>
            </a:r>
            <a:r>
              <a:rPr b="1" dirty="0" err="1"/>
              <a:t>φυσώντας</a:t>
            </a:r>
            <a:r>
              <a:rPr b="1" dirty="0"/>
              <a:t> </a:t>
            </a:r>
            <a:r>
              <a:rPr b="1" dirty="0" err="1"/>
              <a:t>στο</a:t>
            </a:r>
            <a:r>
              <a:rPr b="1" dirty="0"/>
              <a:t> </a:t>
            </a:r>
            <a:r>
              <a:rPr b="1" dirty="0" err="1"/>
              <a:t>μονό</a:t>
            </a:r>
            <a:r>
              <a:rPr b="1" dirty="0"/>
              <a:t> </a:t>
            </a:r>
            <a:r>
              <a:rPr b="1" dirty="0" err="1"/>
              <a:t>καλάμι</a:t>
            </a:r>
            <a:r>
              <a:rPr b="1" dirty="0"/>
              <a:t>. Ο </a:t>
            </a:r>
            <a:r>
              <a:rPr b="1" dirty="0" err="1"/>
              <a:t>αέρας</a:t>
            </a:r>
            <a:r>
              <a:rPr b="1" dirty="0"/>
              <a:t> </a:t>
            </a:r>
            <a:r>
              <a:rPr b="1" dirty="0" err="1"/>
              <a:t>δονεί</a:t>
            </a:r>
            <a:r>
              <a:rPr b="1" dirty="0"/>
              <a:t> </a:t>
            </a:r>
            <a:r>
              <a:rPr b="1" dirty="0" err="1"/>
              <a:t>το</a:t>
            </a:r>
            <a:r>
              <a:rPr b="1" dirty="0"/>
              <a:t> </a:t>
            </a:r>
            <a:r>
              <a:rPr b="1" dirty="0" err="1"/>
              <a:t>καλάμι</a:t>
            </a:r>
            <a:r>
              <a:rPr b="1" dirty="0"/>
              <a:t> </a:t>
            </a:r>
            <a:r>
              <a:rPr b="1" dirty="0" err="1"/>
              <a:t>μέχρι</a:t>
            </a:r>
            <a:r>
              <a:rPr b="1" dirty="0"/>
              <a:t> </a:t>
            </a:r>
            <a:r>
              <a:rPr b="1" dirty="0" err="1"/>
              <a:t>τη</a:t>
            </a:r>
            <a:r>
              <a:rPr b="1" dirty="0"/>
              <a:t> </a:t>
            </a:r>
            <a:r>
              <a:rPr b="1" dirty="0" err="1"/>
              <a:t>μεγάλη</a:t>
            </a:r>
            <a:r>
              <a:rPr b="1" dirty="0"/>
              <a:t> </a:t>
            </a:r>
            <a:r>
              <a:rPr b="1" dirty="0" err="1"/>
              <a:t>καμπάνα</a:t>
            </a:r>
            <a:r>
              <a:rPr b="1" dirty="0"/>
              <a:t>.</a:t>
            </a:r>
          </a:p>
        </p:txBody>
      </p:sp>
    </p:spTree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1 - Τίτλος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ΣΑΞΟΦΩΝΟ: Ρόλος &amp; Fun Fact</a:t>
            </a:r>
          </a:p>
        </p:txBody>
      </p:sp>
      <p:sp>
        <p:nvSpPr>
          <p:cNvPr id="285" name="2 - Θέση κειμένου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algn="ctr"/>
            <a:r>
              <a:rPr dirty="0"/>
              <a:t>• Ο </a:t>
            </a:r>
            <a:r>
              <a:rPr dirty="0" err="1"/>
              <a:t>ρόλος</a:t>
            </a:r>
            <a:r>
              <a:rPr dirty="0"/>
              <a:t> </a:t>
            </a:r>
            <a:r>
              <a:rPr dirty="0" err="1"/>
              <a:t>του</a:t>
            </a:r>
            <a:r>
              <a:rPr dirty="0"/>
              <a:t>: </a:t>
            </a:r>
            <a:r>
              <a:rPr b="1" dirty="0" err="1"/>
              <a:t>Στα</a:t>
            </a:r>
            <a:r>
              <a:rPr b="1" dirty="0"/>
              <a:t> «</a:t>
            </a:r>
            <a:r>
              <a:rPr b="1" dirty="0" err="1"/>
              <a:t>Χάλκινα</a:t>
            </a:r>
            <a:r>
              <a:rPr b="1" dirty="0"/>
              <a:t>» </a:t>
            </a:r>
            <a:r>
              <a:rPr b="1" dirty="0" err="1"/>
              <a:t>της</a:t>
            </a:r>
            <a:r>
              <a:rPr b="1" dirty="0"/>
              <a:t> </a:t>
            </a:r>
            <a:r>
              <a:rPr b="1" dirty="0" err="1"/>
              <a:t>Μακεδονίας</a:t>
            </a:r>
            <a:r>
              <a:rPr b="1" dirty="0"/>
              <a:t> </a:t>
            </a:r>
            <a:r>
              <a:rPr b="1" dirty="0" err="1"/>
              <a:t>προσφέρει</a:t>
            </a:r>
            <a:r>
              <a:rPr b="1" dirty="0"/>
              <a:t> </a:t>
            </a:r>
            <a:r>
              <a:rPr b="1" dirty="0" err="1"/>
              <a:t>βαρύ</a:t>
            </a:r>
            <a:r>
              <a:rPr b="1" dirty="0"/>
              <a:t> </a:t>
            </a:r>
            <a:r>
              <a:rPr b="1" dirty="0" err="1"/>
              <a:t>ρυθμικό</a:t>
            </a:r>
            <a:r>
              <a:rPr b="1" dirty="0"/>
              <a:t> </a:t>
            </a:r>
            <a:r>
              <a:rPr b="1" dirty="0" err="1"/>
              <a:t>υπόβαθρο</a:t>
            </a:r>
            <a:r>
              <a:rPr b="1" dirty="0"/>
              <a:t> </a:t>
            </a:r>
            <a:r>
              <a:rPr b="1" dirty="0" err="1"/>
              <a:t>και</a:t>
            </a:r>
            <a:r>
              <a:rPr b="1" dirty="0"/>
              <a:t> </a:t>
            </a:r>
            <a:r>
              <a:rPr b="1" dirty="0" err="1"/>
              <a:t>εκρηκτικά</a:t>
            </a:r>
            <a:r>
              <a:rPr b="1" dirty="0"/>
              <a:t> </a:t>
            </a:r>
            <a:r>
              <a:rPr b="1" dirty="0" err="1"/>
              <a:t>σόλο</a:t>
            </a:r>
            <a:r>
              <a:rPr b="1" dirty="0"/>
              <a:t>.</a:t>
            </a:r>
          </a:p>
          <a:p>
            <a:pPr algn="ctr"/>
            <a:endParaRPr dirty="0"/>
          </a:p>
          <a:p>
            <a:pPr algn="ctr">
              <a:buSzTx/>
              <a:buNone/>
            </a:pPr>
            <a:r>
              <a:rPr dirty="0"/>
              <a:t>• Fun Fact: </a:t>
            </a:r>
            <a:r>
              <a:rPr b="1" dirty="0"/>
              <a:t>Ο </a:t>
            </a:r>
            <a:r>
              <a:rPr b="1" dirty="0" err="1"/>
              <a:t>εφευρέτης</a:t>
            </a:r>
            <a:r>
              <a:rPr b="1" dirty="0"/>
              <a:t> </a:t>
            </a:r>
            <a:r>
              <a:rPr b="1" dirty="0" err="1"/>
              <a:t>του</a:t>
            </a:r>
            <a:r>
              <a:rPr b="1" dirty="0"/>
              <a:t> </a:t>
            </a:r>
            <a:r>
              <a:rPr b="1" dirty="0" err="1"/>
              <a:t>είχε</a:t>
            </a:r>
            <a:r>
              <a:rPr b="1" dirty="0"/>
              <a:t> </a:t>
            </a:r>
            <a:r>
              <a:rPr b="1" dirty="0" err="1"/>
              <a:t>πέσει</a:t>
            </a:r>
            <a:r>
              <a:rPr b="1" dirty="0"/>
              <a:t> </a:t>
            </a:r>
            <a:r>
              <a:rPr b="1" dirty="0" err="1"/>
              <a:t>από</a:t>
            </a:r>
            <a:r>
              <a:rPr b="1" dirty="0"/>
              <a:t> 3ο </a:t>
            </a:r>
            <a:r>
              <a:rPr b="1" dirty="0" err="1"/>
              <a:t>όροφο</a:t>
            </a:r>
            <a:r>
              <a:rPr b="1" dirty="0"/>
              <a:t>, </a:t>
            </a:r>
            <a:r>
              <a:rPr b="1" dirty="0" err="1"/>
              <a:t>είχε</a:t>
            </a:r>
            <a:r>
              <a:rPr b="1" dirty="0"/>
              <a:t> </a:t>
            </a:r>
            <a:r>
              <a:rPr b="1" dirty="0" err="1"/>
              <a:t>πιει</a:t>
            </a:r>
            <a:r>
              <a:rPr b="1" dirty="0"/>
              <a:t> </a:t>
            </a:r>
            <a:r>
              <a:rPr b="1" dirty="0" err="1"/>
              <a:t>δηλητήριο</a:t>
            </a:r>
            <a:r>
              <a:rPr b="1" dirty="0"/>
              <a:t> </a:t>
            </a:r>
            <a:r>
              <a:rPr b="1" dirty="0" err="1"/>
              <a:t>και</a:t>
            </a:r>
            <a:r>
              <a:rPr b="1" dirty="0"/>
              <a:t> </a:t>
            </a:r>
            <a:r>
              <a:rPr b="1" dirty="0" err="1"/>
              <a:t>είχε</a:t>
            </a:r>
            <a:r>
              <a:rPr b="1" dirty="0"/>
              <a:t> </a:t>
            </a:r>
            <a:r>
              <a:rPr b="1" dirty="0" err="1"/>
              <a:t>καταπιεί</a:t>
            </a:r>
            <a:r>
              <a:rPr b="1" dirty="0"/>
              <a:t> </a:t>
            </a:r>
            <a:r>
              <a:rPr b="1" dirty="0" err="1"/>
              <a:t>βελόνα</a:t>
            </a:r>
            <a:r>
              <a:rPr b="1" dirty="0"/>
              <a:t>, </a:t>
            </a:r>
            <a:r>
              <a:rPr b="1" dirty="0" err="1"/>
              <a:t>επιβιώνοντας</a:t>
            </a:r>
            <a:r>
              <a:rPr b="1" dirty="0"/>
              <a:t> </a:t>
            </a:r>
            <a:r>
              <a:rPr b="1" dirty="0" err="1"/>
              <a:t>για</a:t>
            </a:r>
            <a:r>
              <a:rPr b="1" dirty="0"/>
              <a:t> </a:t>
            </a:r>
            <a:r>
              <a:rPr b="1" dirty="0" err="1"/>
              <a:t>να</a:t>
            </a:r>
            <a:r>
              <a:rPr b="1" dirty="0"/>
              <a:t> </a:t>
            </a:r>
            <a:r>
              <a:rPr b="1" dirty="0" err="1"/>
              <a:t>φτιάξει</a:t>
            </a:r>
            <a:r>
              <a:rPr b="1" dirty="0"/>
              <a:t> </a:t>
            </a:r>
            <a:r>
              <a:rPr b="1" dirty="0" err="1"/>
              <a:t>το</a:t>
            </a:r>
            <a:r>
              <a:rPr b="1" dirty="0"/>
              <a:t> </a:t>
            </a:r>
            <a:r>
              <a:rPr b="1" dirty="0" err="1"/>
              <a:t>όργανο</a:t>
            </a:r>
            <a:r>
              <a:rPr b="1" dirty="0"/>
              <a:t>!</a:t>
            </a:r>
          </a:p>
        </p:txBody>
      </p:sp>
    </p:spTree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Έκταση Οργάνου</a:t>
            </a:r>
          </a:p>
        </p:txBody>
      </p:sp>
      <p:sp>
        <p:nvSpPr>
          <p:cNvPr id="291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r>
              <a:t>Έκταση (ανάλογα με τον τύπο): περίπου Ab3 – E6</a:t>
            </a:r>
          </a:p>
          <a:p>
            <a:endParaRPr/>
          </a:p>
          <a:p>
            <a:pPr marL="0" indent="0">
              <a:buSzTx/>
              <a:buNone/>
            </a:pPr>
            <a:r>
              <a:t>Χαρακτηριστικά:</a:t>
            </a:r>
          </a:p>
          <a:p>
            <a:pPr marL="0" indent="0">
              <a:buSzTx/>
              <a:buNone/>
            </a:pPr>
            <a:r>
              <a:t>• Μεγάλη εκφραστικότητα</a:t>
            </a:r>
          </a:p>
          <a:p>
            <a:pPr marL="0" indent="0">
              <a:buSzTx/>
              <a:buNone/>
            </a:pPr>
            <a:r>
              <a:t>• Πλούσιος και δυναμικός ήχος</a:t>
            </a:r>
          </a:p>
          <a:p>
            <a:pPr marL="0" indent="0">
              <a:buSzTx/>
              <a:buNone/>
            </a:pPr>
            <a:r>
              <a:t>• Χρήση σε jazz, κλασική, pop και λαϊκή μουσική</a:t>
            </a:r>
          </a:p>
        </p:txBody>
      </p:sp>
    </p:spTree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0" name="Γκαλερί εικόνων"/>
          <p:cNvGrpSpPr/>
          <p:nvPr/>
        </p:nvGrpSpPr>
        <p:grpSpPr>
          <a:xfrm>
            <a:off x="-95753" y="-8173"/>
            <a:ext cx="8952926" cy="7097423"/>
            <a:chOff x="0" y="0"/>
            <a:chExt cx="8952924" cy="7097421"/>
          </a:xfrm>
        </p:grpSpPr>
        <p:pic>
          <p:nvPicPr>
            <p:cNvPr id="308" name="IMG_3451.JPG" descr="IMG_3451.JPG"/>
            <p:cNvPicPr>
              <a:picLocks noChangeAspect="1"/>
            </p:cNvPicPr>
            <p:nvPr/>
          </p:nvPicPr>
          <p:blipFill>
            <a:blip r:embed="rId2" cstate="print">
              <a:extLst/>
            </a:blip>
            <a:srcRect t="3735" b="3735"/>
            <a:stretch>
              <a:fillRect/>
            </a:stretch>
          </p:blipFill>
          <p:spPr>
            <a:xfrm>
              <a:off x="0" y="0"/>
              <a:ext cx="8952925" cy="662717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09" name="Λεζάντα"/>
            <p:cNvSpPr/>
            <p:nvPr/>
          </p:nvSpPr>
          <p:spPr>
            <a:xfrm>
              <a:off x="0" y="6703374"/>
              <a:ext cx="8952925" cy="3940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/>
            <a:p>
              <a:r>
                <a:t>Λεζάντα</a:t>
              </a:r>
            </a:p>
          </p:txBody>
        </p:sp>
      </p:grpSp>
      <p:sp>
        <p:nvSpPr>
          <p:cNvPr id="311" name="1 - Τίτλος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ΦΛΑΟΥΤΟ &amp; </a:t>
            </a:r>
            <a:r>
              <a:rPr dirty="0" smtClean="0"/>
              <a:t>PICCOLO</a:t>
            </a:r>
            <a:endParaRPr dirty="0"/>
          </a:p>
        </p:txBody>
      </p:sp>
      <p:sp>
        <p:nvSpPr>
          <p:cNvPr id="312" name="2 - Θέση κειμένου"/>
          <p:cNvSpPr txBox="1">
            <a:spLocks noGrp="1"/>
          </p:cNvSpPr>
          <p:nvPr>
            <p:ph type="body" idx="1"/>
          </p:nvPr>
        </p:nvSpPr>
        <p:spPr>
          <a:xfrm>
            <a:off x="107504" y="1600200"/>
            <a:ext cx="9036496" cy="4525963"/>
          </a:xfrm>
          <a:prstGeom prst="rect">
            <a:avLst/>
          </a:prstGeom>
        </p:spPr>
        <p:txBody>
          <a:bodyPr/>
          <a:lstStyle/>
          <a:p>
            <a:endParaRPr dirty="0"/>
          </a:p>
          <a:p>
            <a:pPr>
              <a:buSzTx/>
              <a:buNone/>
            </a:pPr>
            <a:r>
              <a:rPr dirty="0"/>
              <a:t>• </a:t>
            </a:r>
            <a:r>
              <a:rPr dirty="0" err="1" smtClean="0"/>
              <a:t>Κατηγορία</a:t>
            </a:r>
            <a:r>
              <a:rPr dirty="0" smtClean="0"/>
              <a:t>:</a:t>
            </a:r>
            <a:r>
              <a:rPr lang="el-GR" dirty="0" smtClean="0"/>
              <a:t>                  </a:t>
            </a:r>
            <a:r>
              <a:rPr dirty="0" smtClean="0"/>
              <a:t> </a:t>
            </a:r>
            <a:r>
              <a:rPr lang="el-GR" dirty="0" smtClean="0"/>
              <a:t>                                         </a:t>
            </a:r>
            <a:r>
              <a:rPr dirty="0" err="1" smtClean="0"/>
              <a:t>Πνευστά</a:t>
            </a:r>
            <a:r>
              <a:rPr dirty="0" smtClean="0"/>
              <a:t> </a:t>
            </a:r>
            <a:r>
              <a:rPr dirty="0"/>
              <a:t>– </a:t>
            </a:r>
            <a:r>
              <a:rPr dirty="0" err="1" smtClean="0"/>
              <a:t>Ξύλινα</a:t>
            </a:r>
            <a:r>
              <a:rPr lang="el-GR" dirty="0" smtClean="0"/>
              <a:t>                </a:t>
            </a:r>
            <a:r>
              <a:rPr dirty="0" smtClean="0"/>
              <a:t>(</a:t>
            </a:r>
            <a:r>
              <a:rPr dirty="0" err="1" smtClean="0"/>
              <a:t>Πλαγίαυλοι</a:t>
            </a:r>
            <a:r>
              <a:rPr dirty="0"/>
              <a:t>).</a:t>
            </a:r>
          </a:p>
          <a:p>
            <a:pPr>
              <a:buSzTx/>
              <a:buNone/>
            </a:pPr>
            <a:endParaRPr dirty="0"/>
          </a:p>
          <a:p>
            <a:pPr>
              <a:buSzTx/>
              <a:buNone/>
            </a:pPr>
            <a:r>
              <a:rPr dirty="0"/>
              <a:t>• </a:t>
            </a:r>
            <a:r>
              <a:rPr dirty="0" err="1"/>
              <a:t>Περιγραφή</a:t>
            </a:r>
            <a:r>
              <a:rPr dirty="0"/>
              <a:t>: </a:t>
            </a:r>
            <a:r>
              <a:rPr lang="el-GR" dirty="0" smtClean="0"/>
              <a:t>     </a:t>
            </a:r>
            <a:r>
              <a:rPr dirty="0" err="1" smtClean="0"/>
              <a:t>Μακρύς</a:t>
            </a:r>
            <a:r>
              <a:rPr lang="el-GR" dirty="0" smtClean="0"/>
              <a:t>                              </a:t>
            </a:r>
            <a:r>
              <a:rPr dirty="0" smtClean="0"/>
              <a:t> </a:t>
            </a:r>
            <a:r>
              <a:rPr dirty="0" err="1"/>
              <a:t>κυλινδρικός</a:t>
            </a:r>
            <a:r>
              <a:rPr dirty="0"/>
              <a:t> </a:t>
            </a:r>
            <a:r>
              <a:rPr dirty="0" err="1" smtClean="0"/>
              <a:t>σωλήνας</a:t>
            </a:r>
            <a:r>
              <a:rPr lang="el-GR" dirty="0" smtClean="0"/>
              <a:t>                                                 </a:t>
            </a:r>
            <a:r>
              <a:rPr dirty="0" smtClean="0"/>
              <a:t> </a:t>
            </a:r>
            <a:r>
              <a:rPr dirty="0" err="1"/>
              <a:t>που</a:t>
            </a:r>
            <a:r>
              <a:rPr dirty="0"/>
              <a:t> ο </a:t>
            </a:r>
            <a:r>
              <a:rPr dirty="0" err="1"/>
              <a:t>μουσικός</a:t>
            </a:r>
            <a:r>
              <a:rPr dirty="0"/>
              <a:t> </a:t>
            </a:r>
            <a:r>
              <a:rPr lang="el-GR" dirty="0" smtClean="0"/>
              <a:t>                                            </a:t>
            </a:r>
          </a:p>
          <a:p>
            <a:pPr>
              <a:buSzTx/>
              <a:buNone/>
            </a:pPr>
            <a:r>
              <a:rPr lang="el-GR" dirty="0" smtClean="0"/>
              <a:t>  </a:t>
            </a:r>
            <a:r>
              <a:rPr dirty="0" err="1" smtClean="0"/>
              <a:t>τον</a:t>
            </a:r>
            <a:r>
              <a:rPr dirty="0" smtClean="0"/>
              <a:t> </a:t>
            </a:r>
            <a:r>
              <a:rPr dirty="0" err="1"/>
              <a:t>κρατάει</a:t>
            </a:r>
            <a:r>
              <a:rPr dirty="0"/>
              <a:t> </a:t>
            </a:r>
            <a:r>
              <a:rPr dirty="0" err="1"/>
              <a:t>στο</a:t>
            </a:r>
            <a:r>
              <a:rPr dirty="0"/>
              <a:t> </a:t>
            </a:r>
            <a:r>
              <a:rPr dirty="0" err="1"/>
              <a:t>πλάι</a:t>
            </a:r>
            <a:r>
              <a:rPr dirty="0"/>
              <a:t>.</a:t>
            </a:r>
          </a:p>
        </p:txBody>
      </p:sp>
    </p:spTree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1 - Τίτλος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ΦΛΑΟΥΤΟ: Ιστορικά Στοιχεία</a:t>
            </a:r>
          </a:p>
        </p:txBody>
      </p:sp>
      <p:sp>
        <p:nvSpPr>
          <p:cNvPr id="315" name="2 - Θέση κειμένου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algn="ctr">
              <a:buSzTx/>
              <a:buNone/>
            </a:pPr>
            <a:r>
              <a:rPr dirty="0"/>
              <a:t>• </a:t>
            </a:r>
            <a:r>
              <a:rPr dirty="0" err="1"/>
              <a:t>Εμφάνιση</a:t>
            </a:r>
            <a:r>
              <a:rPr dirty="0"/>
              <a:t>: </a:t>
            </a:r>
            <a:r>
              <a:rPr b="1" dirty="0" err="1"/>
              <a:t>Το</a:t>
            </a:r>
            <a:r>
              <a:rPr b="1" dirty="0"/>
              <a:t> </a:t>
            </a:r>
            <a:r>
              <a:rPr b="1" dirty="0" err="1"/>
              <a:t>αρχαιότερο</a:t>
            </a:r>
            <a:r>
              <a:rPr b="1" dirty="0"/>
              <a:t> </a:t>
            </a:r>
            <a:r>
              <a:rPr b="1" dirty="0" err="1"/>
              <a:t>μουσικό</a:t>
            </a:r>
            <a:r>
              <a:rPr b="1" dirty="0"/>
              <a:t> </a:t>
            </a:r>
            <a:r>
              <a:rPr b="1" dirty="0" err="1"/>
              <a:t>όργανο</a:t>
            </a:r>
            <a:r>
              <a:rPr b="1" dirty="0"/>
              <a:t>! </a:t>
            </a:r>
            <a:r>
              <a:rPr b="1" dirty="0" err="1"/>
              <a:t>Έχει</a:t>
            </a:r>
            <a:r>
              <a:rPr b="1" dirty="0"/>
              <a:t> </a:t>
            </a:r>
            <a:r>
              <a:rPr b="1" dirty="0" err="1"/>
              <a:t>βρεθεί</a:t>
            </a:r>
            <a:r>
              <a:rPr b="1" dirty="0"/>
              <a:t> </a:t>
            </a:r>
            <a:r>
              <a:rPr b="1" dirty="0" err="1"/>
              <a:t>φλάουτο</a:t>
            </a:r>
            <a:r>
              <a:rPr b="1" dirty="0"/>
              <a:t> </a:t>
            </a:r>
            <a:r>
              <a:rPr b="1" dirty="0" err="1"/>
              <a:t>από</a:t>
            </a:r>
            <a:r>
              <a:rPr b="1" dirty="0"/>
              <a:t> </a:t>
            </a:r>
            <a:r>
              <a:rPr b="1" dirty="0" err="1"/>
              <a:t>οστό</a:t>
            </a:r>
            <a:r>
              <a:rPr b="1" dirty="0"/>
              <a:t> </a:t>
            </a:r>
            <a:r>
              <a:rPr b="1" dirty="0" err="1"/>
              <a:t>αρκούδας</a:t>
            </a:r>
            <a:r>
              <a:rPr b="1" dirty="0"/>
              <a:t> </a:t>
            </a:r>
            <a:r>
              <a:rPr b="1" dirty="0" err="1"/>
              <a:t>ηλικίας</a:t>
            </a:r>
            <a:r>
              <a:rPr b="1" dirty="0"/>
              <a:t> 43.000 </a:t>
            </a:r>
            <a:r>
              <a:rPr b="1" dirty="0" err="1"/>
              <a:t>ετών</a:t>
            </a:r>
            <a:r>
              <a:rPr b="1" dirty="0"/>
              <a:t>.</a:t>
            </a:r>
          </a:p>
          <a:p>
            <a:pPr algn="ctr">
              <a:buSzTx/>
              <a:buNone/>
            </a:pPr>
            <a:endParaRPr dirty="0"/>
          </a:p>
          <a:p>
            <a:pPr algn="ctr">
              <a:buSzTx/>
              <a:buNone/>
            </a:pPr>
            <a:r>
              <a:rPr dirty="0"/>
              <a:t>• </a:t>
            </a:r>
            <a:r>
              <a:rPr dirty="0" err="1"/>
              <a:t>Εξέλιξη</a:t>
            </a:r>
            <a:r>
              <a:rPr dirty="0"/>
              <a:t>: </a:t>
            </a:r>
            <a:r>
              <a:rPr b="1" dirty="0" err="1"/>
              <a:t>Το</a:t>
            </a:r>
            <a:r>
              <a:rPr b="1" dirty="0"/>
              <a:t> </a:t>
            </a:r>
            <a:r>
              <a:rPr b="1" dirty="0" err="1"/>
              <a:t>σύγχρονο</a:t>
            </a:r>
            <a:r>
              <a:rPr b="1" dirty="0"/>
              <a:t> </a:t>
            </a:r>
            <a:r>
              <a:rPr b="1" dirty="0" err="1"/>
              <a:t>φλάουτο</a:t>
            </a:r>
            <a:r>
              <a:rPr b="1" dirty="0"/>
              <a:t> </a:t>
            </a:r>
            <a:r>
              <a:rPr b="1" dirty="0" err="1"/>
              <a:t>με</a:t>
            </a:r>
            <a:r>
              <a:rPr b="1" dirty="0"/>
              <a:t> </a:t>
            </a:r>
            <a:r>
              <a:rPr b="1" dirty="0" err="1"/>
              <a:t>κλειδιά</a:t>
            </a:r>
            <a:r>
              <a:rPr b="1" dirty="0"/>
              <a:t> </a:t>
            </a:r>
            <a:r>
              <a:rPr b="1" dirty="0" err="1"/>
              <a:t>τελειοποιήθηκε</a:t>
            </a:r>
            <a:r>
              <a:rPr b="1" dirty="0"/>
              <a:t> </a:t>
            </a:r>
            <a:r>
              <a:rPr b="1" dirty="0" err="1"/>
              <a:t>τον</a:t>
            </a:r>
            <a:r>
              <a:rPr b="1" dirty="0"/>
              <a:t> 19ο </a:t>
            </a:r>
            <a:r>
              <a:rPr b="1" dirty="0" err="1"/>
              <a:t>αιώνα</a:t>
            </a:r>
            <a:r>
              <a:rPr b="1" dirty="0"/>
              <a:t>.</a:t>
            </a:r>
          </a:p>
        </p:txBody>
      </p:sp>
    </p:spTree>
  </p:cSld>
  <p:clrMapOvr>
    <a:masterClrMapping/>
  </p:clrMapOvr>
  <p:transition spd="med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1 - Τίτλος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ΦΛΑΟΥΤΟ: Κατασκευή &amp; Παίξιμο</a:t>
            </a:r>
          </a:p>
        </p:txBody>
      </p:sp>
      <p:sp>
        <p:nvSpPr>
          <p:cNvPr id="318" name="2 - Θέση κειμένου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algn="ctr">
              <a:buSzTx/>
              <a:buNone/>
            </a:pPr>
            <a:r>
              <a:rPr dirty="0"/>
              <a:t>• </a:t>
            </a:r>
            <a:r>
              <a:rPr dirty="0" err="1"/>
              <a:t>Μηχανισμός</a:t>
            </a:r>
            <a:r>
              <a:rPr dirty="0"/>
              <a:t>: </a:t>
            </a:r>
            <a:r>
              <a:rPr b="1" dirty="0" err="1"/>
              <a:t>Σήμερα</a:t>
            </a:r>
            <a:r>
              <a:rPr b="1" dirty="0"/>
              <a:t> </a:t>
            </a:r>
            <a:r>
              <a:rPr b="1" dirty="0" err="1"/>
              <a:t>από</a:t>
            </a:r>
            <a:r>
              <a:rPr b="1" dirty="0"/>
              <a:t> </a:t>
            </a:r>
            <a:r>
              <a:rPr b="1" dirty="0" err="1"/>
              <a:t>μέταλλο</a:t>
            </a:r>
            <a:r>
              <a:rPr b="1" dirty="0"/>
              <a:t>, </a:t>
            </a:r>
            <a:r>
              <a:rPr b="1" dirty="0" err="1"/>
              <a:t>αλλά</a:t>
            </a:r>
            <a:r>
              <a:rPr b="1" dirty="0"/>
              <a:t> </a:t>
            </a:r>
            <a:r>
              <a:rPr b="1" dirty="0" err="1"/>
              <a:t>παραδοσιακά</a:t>
            </a:r>
            <a:r>
              <a:rPr b="1" dirty="0"/>
              <a:t> </a:t>
            </a:r>
            <a:r>
              <a:rPr b="1" dirty="0" err="1"/>
              <a:t>από</a:t>
            </a:r>
            <a:r>
              <a:rPr b="1" dirty="0"/>
              <a:t> </a:t>
            </a:r>
            <a:r>
              <a:rPr b="1" dirty="0" err="1"/>
              <a:t>έβενο</a:t>
            </a:r>
            <a:r>
              <a:rPr b="1" dirty="0"/>
              <a:t> (</a:t>
            </a:r>
            <a:r>
              <a:rPr b="1" dirty="0" err="1"/>
              <a:t>γι</a:t>
            </a:r>
            <a:r>
              <a:rPr b="1" dirty="0"/>
              <a:t>' </a:t>
            </a:r>
            <a:r>
              <a:rPr b="1" dirty="0" err="1"/>
              <a:t>αυτό</a:t>
            </a:r>
            <a:r>
              <a:rPr b="1" dirty="0"/>
              <a:t> </a:t>
            </a:r>
            <a:r>
              <a:rPr b="1" dirty="0" err="1"/>
              <a:t>και</a:t>
            </a:r>
            <a:r>
              <a:rPr b="1" dirty="0"/>
              <a:t> «</a:t>
            </a:r>
            <a:r>
              <a:rPr b="1" dirty="0" err="1"/>
              <a:t>ξύλινο</a:t>
            </a:r>
            <a:r>
              <a:rPr b="1" dirty="0"/>
              <a:t>»).</a:t>
            </a:r>
          </a:p>
          <a:p>
            <a:pPr algn="ctr">
              <a:buSzTx/>
              <a:buNone/>
            </a:pPr>
            <a:endParaRPr dirty="0"/>
          </a:p>
          <a:p>
            <a:pPr algn="ctr">
              <a:buSzTx/>
              <a:buNone/>
            </a:pPr>
            <a:r>
              <a:rPr dirty="0"/>
              <a:t>• </a:t>
            </a:r>
            <a:r>
              <a:rPr dirty="0" err="1"/>
              <a:t>Παίξιμο</a:t>
            </a:r>
            <a:r>
              <a:rPr dirty="0"/>
              <a:t>: </a:t>
            </a:r>
            <a:r>
              <a:rPr dirty="0" err="1"/>
              <a:t>Δεν</a:t>
            </a:r>
            <a:r>
              <a:rPr dirty="0"/>
              <a:t> </a:t>
            </a:r>
            <a:r>
              <a:rPr dirty="0" err="1"/>
              <a:t>έχει</a:t>
            </a:r>
            <a:r>
              <a:rPr dirty="0"/>
              <a:t> </a:t>
            </a:r>
            <a:r>
              <a:rPr dirty="0" err="1"/>
              <a:t>καλάμι</a:t>
            </a:r>
            <a:r>
              <a:rPr dirty="0"/>
              <a:t>.</a:t>
            </a:r>
            <a:r>
              <a:rPr b="1" dirty="0"/>
              <a:t> Ο </a:t>
            </a:r>
            <a:r>
              <a:rPr b="1" dirty="0" err="1"/>
              <a:t>ήχος</a:t>
            </a:r>
            <a:r>
              <a:rPr b="1" dirty="0"/>
              <a:t> </a:t>
            </a:r>
            <a:r>
              <a:rPr b="1" dirty="0" err="1"/>
              <a:t>παράγεται</a:t>
            </a:r>
            <a:r>
              <a:rPr b="1" dirty="0"/>
              <a:t> </a:t>
            </a:r>
            <a:r>
              <a:rPr b="1" dirty="0" err="1"/>
              <a:t>φυσώντας</a:t>
            </a:r>
            <a:r>
              <a:rPr b="1" dirty="0"/>
              <a:t> </a:t>
            </a:r>
            <a:r>
              <a:rPr b="1" dirty="0" err="1"/>
              <a:t>λοξά</a:t>
            </a:r>
            <a:r>
              <a:rPr b="1" dirty="0"/>
              <a:t> </a:t>
            </a:r>
            <a:r>
              <a:rPr b="1" dirty="0" err="1"/>
              <a:t>τον</a:t>
            </a:r>
            <a:r>
              <a:rPr b="1" dirty="0"/>
              <a:t> </a:t>
            </a:r>
            <a:r>
              <a:rPr b="1" dirty="0" err="1"/>
              <a:t>αέρα</a:t>
            </a:r>
            <a:r>
              <a:rPr b="1" dirty="0"/>
              <a:t> </a:t>
            </a:r>
            <a:r>
              <a:rPr b="1" dirty="0" err="1"/>
              <a:t>πάνω</a:t>
            </a:r>
            <a:r>
              <a:rPr b="1" dirty="0"/>
              <a:t> </a:t>
            </a:r>
            <a:r>
              <a:rPr b="1" dirty="0" err="1"/>
              <a:t>στο</a:t>
            </a:r>
            <a:r>
              <a:rPr b="1" dirty="0"/>
              <a:t> </a:t>
            </a:r>
            <a:r>
              <a:rPr b="1" dirty="0" err="1"/>
              <a:t>χείλος</a:t>
            </a:r>
            <a:r>
              <a:rPr b="1" dirty="0"/>
              <a:t> </a:t>
            </a:r>
            <a:r>
              <a:rPr b="1" dirty="0" err="1"/>
              <a:t>της</a:t>
            </a:r>
            <a:r>
              <a:rPr b="1" dirty="0"/>
              <a:t> </a:t>
            </a:r>
            <a:r>
              <a:rPr b="1" dirty="0" err="1"/>
              <a:t>οπής</a:t>
            </a:r>
            <a:r>
              <a:rPr b="1" dirty="0"/>
              <a:t>.</a:t>
            </a:r>
          </a:p>
        </p:txBody>
      </p:sp>
    </p:spTree>
  </p:cSld>
  <p:clrMapOvr>
    <a:masterClrMapping/>
  </p:clrMapOvr>
  <p:transition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1 - Τίτλος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ΦΛΑΟΥΤΟ: Ρόλος &amp; Fun Fact</a:t>
            </a:r>
          </a:p>
        </p:txBody>
      </p:sp>
      <p:sp>
        <p:nvSpPr>
          <p:cNvPr id="321" name="2 - Θέση κειμένου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algn="ctr">
              <a:buSzTx/>
              <a:buNone/>
            </a:pPr>
            <a:r>
              <a:t>• Ο ρόλος του: Προσφέρει αιθέριες, λυρικές και κρυστάλλινες μελωδίες.</a:t>
            </a:r>
          </a:p>
          <a:p>
            <a:pPr algn="ctr"/>
            <a:endParaRPr/>
          </a:p>
          <a:p>
            <a:pPr algn="ctr">
              <a:buSzTx/>
              <a:buNone/>
            </a:pPr>
            <a:r>
              <a:t>• Fun Fact: Το μικροσκοπικό Piccolo παίζει μια οκτάβα ψηλότερα. Ο ήχος του διαπερνά 100 όργανα και τρυπάει τον ήχο ολόκληρης ορχήστρας!</a:t>
            </a:r>
          </a:p>
        </p:txBody>
      </p:sp>
    </p:spTree>
  </p:cSld>
  <p:clrMapOvr>
    <a:masterClrMapping/>
  </p:clrMapOvr>
  <p:transition spd="med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- Εικόνα" descr="εικόνα_Viber_2026-02-24_09-40-44-4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95736" y="-747464"/>
            <a:ext cx="6984776" cy="6984776"/>
          </a:xfrm>
          <a:prstGeom prst="rect">
            <a:avLst/>
          </a:prstGeom>
        </p:spPr>
      </p:pic>
      <p:sp>
        <p:nvSpPr>
          <p:cNvPr id="323" name="1 - Τίτλος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ΝΕΥ</a:t>
            </a:r>
            <a:r>
              <a:rPr dirty="0" smtClean="0"/>
              <a:t>:</a:t>
            </a:r>
            <a:r>
              <a:rPr lang="el-GR" dirty="0" smtClean="0"/>
              <a:t>                                             .</a:t>
            </a:r>
            <a:endParaRPr dirty="0"/>
          </a:p>
        </p:txBody>
      </p:sp>
      <p:sp>
        <p:nvSpPr>
          <p:cNvPr id="324" name="2 - Θέση κειμένου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5194920" cy="4637112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algn="ctr">
              <a:buSzTx/>
              <a:buNone/>
            </a:pPr>
            <a:r>
              <a:rPr dirty="0"/>
              <a:t>• </a:t>
            </a:r>
            <a:r>
              <a:rPr dirty="0" err="1"/>
              <a:t>Όργανο</a:t>
            </a:r>
            <a:r>
              <a:rPr dirty="0"/>
              <a:t>: </a:t>
            </a:r>
            <a:r>
              <a:rPr dirty="0" err="1"/>
              <a:t>Νέυ</a:t>
            </a:r>
            <a:r>
              <a:rPr dirty="0"/>
              <a:t> (Ney) </a:t>
            </a:r>
            <a:endParaRPr lang="el-GR" dirty="0" smtClean="0"/>
          </a:p>
          <a:p>
            <a:pPr algn="ctr">
              <a:buSzTx/>
              <a:buNone/>
            </a:pPr>
            <a:r>
              <a:rPr b="1" dirty="0" err="1" smtClean="0"/>
              <a:t>Νάι</a:t>
            </a:r>
            <a:r>
              <a:rPr b="1" dirty="0" smtClean="0"/>
              <a:t> </a:t>
            </a:r>
            <a:r>
              <a:rPr b="1" dirty="0" err="1"/>
              <a:t>το</a:t>
            </a:r>
            <a:r>
              <a:rPr b="1" dirty="0"/>
              <a:t> </a:t>
            </a:r>
            <a:r>
              <a:rPr b="1" dirty="0" err="1"/>
              <a:t>γλυκύ</a:t>
            </a:r>
            <a:r>
              <a:rPr b="1" dirty="0"/>
              <a:t>, </a:t>
            </a:r>
            <a:r>
              <a:rPr b="1" dirty="0" err="1"/>
              <a:t>το</a:t>
            </a:r>
            <a:r>
              <a:rPr b="1" dirty="0"/>
              <a:t> </a:t>
            </a:r>
            <a:r>
              <a:rPr b="1" dirty="0" err="1" smtClean="0"/>
              <a:t>πράον</a:t>
            </a:r>
            <a:r>
              <a:rPr lang="el-GR" b="1" dirty="0" smtClean="0"/>
              <a:t> (Παπαδιαμάντης)</a:t>
            </a:r>
            <a:endParaRPr b="1" dirty="0"/>
          </a:p>
          <a:p>
            <a:endParaRPr dirty="0"/>
          </a:p>
          <a:p>
            <a:pPr>
              <a:buSzTx/>
              <a:buNone/>
            </a:pPr>
            <a:r>
              <a:rPr dirty="0"/>
              <a:t>• </a:t>
            </a:r>
            <a:r>
              <a:rPr dirty="0" err="1"/>
              <a:t>Κατηγορία</a:t>
            </a:r>
            <a:r>
              <a:rPr dirty="0"/>
              <a:t>: </a:t>
            </a:r>
            <a:r>
              <a:rPr dirty="0" err="1"/>
              <a:t>Πνευστά</a:t>
            </a:r>
            <a:r>
              <a:rPr dirty="0"/>
              <a:t> – </a:t>
            </a:r>
            <a:r>
              <a:rPr dirty="0" err="1"/>
              <a:t>Ξύλινα</a:t>
            </a:r>
            <a:r>
              <a:rPr dirty="0"/>
              <a:t> (</a:t>
            </a:r>
            <a:r>
              <a:rPr dirty="0" err="1"/>
              <a:t>Ανοικτός</a:t>
            </a:r>
            <a:r>
              <a:rPr dirty="0"/>
              <a:t> </a:t>
            </a:r>
            <a:r>
              <a:rPr dirty="0" err="1"/>
              <a:t>αυλός</a:t>
            </a:r>
            <a:r>
              <a:rPr dirty="0"/>
              <a:t>, </a:t>
            </a:r>
            <a:r>
              <a:rPr dirty="0" err="1"/>
              <a:t>χωρίς</a:t>
            </a:r>
            <a:r>
              <a:rPr dirty="0"/>
              <a:t> </a:t>
            </a:r>
            <a:r>
              <a:rPr dirty="0" err="1"/>
              <a:t>επιστόμιο</a:t>
            </a:r>
            <a:r>
              <a:rPr dirty="0"/>
              <a:t>).</a:t>
            </a:r>
          </a:p>
          <a:p>
            <a:pPr>
              <a:buSzTx/>
              <a:buNone/>
            </a:pPr>
            <a:endParaRPr dirty="0"/>
          </a:p>
          <a:p>
            <a:pPr>
              <a:buSzTx/>
              <a:buNone/>
            </a:pPr>
            <a:r>
              <a:rPr dirty="0"/>
              <a:t>• </a:t>
            </a:r>
            <a:r>
              <a:rPr dirty="0" err="1"/>
              <a:t>Περιγραφή</a:t>
            </a:r>
            <a:r>
              <a:rPr dirty="0"/>
              <a:t>: </a:t>
            </a:r>
            <a:r>
              <a:rPr b="1" dirty="0" err="1"/>
              <a:t>Ένα</a:t>
            </a:r>
            <a:r>
              <a:rPr b="1" dirty="0"/>
              <a:t> </a:t>
            </a:r>
            <a:r>
              <a:rPr b="1" dirty="0" err="1"/>
              <a:t>απλό</a:t>
            </a:r>
            <a:r>
              <a:rPr b="1" dirty="0"/>
              <a:t>, </a:t>
            </a:r>
            <a:r>
              <a:rPr b="1" dirty="0" err="1"/>
              <a:t>ευθύ</a:t>
            </a:r>
            <a:r>
              <a:rPr b="1" dirty="0"/>
              <a:t> </a:t>
            </a:r>
            <a:r>
              <a:rPr b="1" dirty="0" err="1"/>
              <a:t>καλάμι</a:t>
            </a:r>
            <a:r>
              <a:rPr b="1" dirty="0"/>
              <a:t> </a:t>
            </a:r>
            <a:r>
              <a:rPr b="1" dirty="0" err="1"/>
              <a:t>με</a:t>
            </a:r>
            <a:r>
              <a:rPr b="1" dirty="0"/>
              <a:t> 7 </a:t>
            </a:r>
            <a:r>
              <a:rPr b="1" dirty="0" err="1"/>
              <a:t>οπές</a:t>
            </a:r>
            <a:r>
              <a:rPr b="1" dirty="0"/>
              <a:t>.</a:t>
            </a:r>
          </a:p>
        </p:txBody>
      </p:sp>
    </p:spTree>
  </p:cSld>
  <p:clrMapOvr>
    <a:masterClrMapping/>
  </p:clrMapOvr>
  <p:transition spd="med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1 - Τίτλος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ΝΕΥ: </a:t>
            </a:r>
            <a:r>
              <a:rPr dirty="0" err="1"/>
              <a:t>Ιστορικά</a:t>
            </a:r>
            <a:r>
              <a:rPr dirty="0"/>
              <a:t> </a:t>
            </a:r>
            <a:r>
              <a:rPr dirty="0" err="1"/>
              <a:t>Στοιχεία</a:t>
            </a:r>
            <a:endParaRPr dirty="0"/>
          </a:p>
        </p:txBody>
      </p:sp>
      <p:sp>
        <p:nvSpPr>
          <p:cNvPr id="327" name="2 - Θέση κειμένου"/>
          <p:cNvSpPr txBox="1">
            <a:spLocks noGrp="1"/>
          </p:cNvSpPr>
          <p:nvPr>
            <p:ph type="body" idx="1"/>
          </p:nvPr>
        </p:nvSpPr>
        <p:spPr>
          <a:xfrm>
            <a:off x="899592" y="1268760"/>
            <a:ext cx="7920880" cy="4968552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buSzTx/>
              <a:buNone/>
            </a:pPr>
            <a:r>
              <a:rPr b="1" dirty="0"/>
              <a:t>• </a:t>
            </a:r>
            <a:r>
              <a:rPr b="1" dirty="0" err="1"/>
              <a:t>Εμφάνιση</a:t>
            </a:r>
            <a:r>
              <a:rPr b="1" dirty="0"/>
              <a:t>: </a:t>
            </a:r>
            <a:r>
              <a:rPr b="1" dirty="0" err="1"/>
              <a:t>Παίζεται</a:t>
            </a:r>
            <a:r>
              <a:rPr b="1" dirty="0"/>
              <a:t> </a:t>
            </a:r>
            <a:r>
              <a:rPr b="1" dirty="0" err="1"/>
              <a:t>αδιάκοπα</a:t>
            </a:r>
            <a:r>
              <a:rPr b="1" dirty="0"/>
              <a:t> </a:t>
            </a:r>
            <a:r>
              <a:rPr b="1" dirty="0" err="1"/>
              <a:t>για</a:t>
            </a:r>
            <a:r>
              <a:rPr b="1" dirty="0"/>
              <a:t> 5.000 </a:t>
            </a:r>
            <a:r>
              <a:rPr b="1" dirty="0" err="1"/>
              <a:t>χρόνια</a:t>
            </a:r>
            <a:r>
              <a:rPr b="1" dirty="0"/>
              <a:t> </a:t>
            </a:r>
            <a:r>
              <a:rPr b="1" dirty="0" err="1"/>
              <a:t>σε</a:t>
            </a:r>
            <a:r>
              <a:rPr b="1" dirty="0"/>
              <a:t> </a:t>
            </a:r>
            <a:r>
              <a:rPr b="1" dirty="0" err="1"/>
              <a:t>όλους</a:t>
            </a:r>
            <a:r>
              <a:rPr b="1" dirty="0"/>
              <a:t> </a:t>
            </a:r>
            <a:r>
              <a:rPr b="1" dirty="0" err="1"/>
              <a:t>τους</a:t>
            </a:r>
            <a:r>
              <a:rPr b="1" dirty="0"/>
              <a:t> </a:t>
            </a:r>
            <a:r>
              <a:rPr b="1" dirty="0" err="1"/>
              <a:t>λαούς</a:t>
            </a:r>
            <a:r>
              <a:rPr b="1" dirty="0"/>
              <a:t> </a:t>
            </a:r>
            <a:r>
              <a:rPr b="1" dirty="0" err="1"/>
              <a:t>της</a:t>
            </a:r>
            <a:r>
              <a:rPr b="1" dirty="0"/>
              <a:t> </a:t>
            </a:r>
            <a:r>
              <a:rPr b="1" dirty="0" err="1"/>
              <a:t>Ανατολικής</a:t>
            </a:r>
            <a:r>
              <a:rPr b="1" dirty="0"/>
              <a:t> </a:t>
            </a:r>
            <a:r>
              <a:rPr b="1" dirty="0" err="1"/>
              <a:t>Μεσογείου</a:t>
            </a:r>
            <a:r>
              <a:rPr b="1" dirty="0"/>
              <a:t>!</a:t>
            </a:r>
          </a:p>
          <a:p>
            <a:pPr algn="ctr">
              <a:buSzTx/>
              <a:buNone/>
            </a:pPr>
            <a:r>
              <a:rPr b="1" dirty="0"/>
              <a:t> </a:t>
            </a:r>
            <a:r>
              <a:rPr b="1" dirty="0" err="1"/>
              <a:t>Απεικονίζεται</a:t>
            </a:r>
            <a:r>
              <a:rPr b="1" dirty="0"/>
              <a:t> </a:t>
            </a:r>
            <a:r>
              <a:rPr b="1" dirty="0" err="1"/>
              <a:t>σε</a:t>
            </a:r>
            <a:r>
              <a:rPr b="1" dirty="0"/>
              <a:t> </a:t>
            </a:r>
            <a:r>
              <a:rPr b="1" dirty="0" err="1"/>
              <a:t>πυραμίδες</a:t>
            </a:r>
            <a:r>
              <a:rPr b="1" dirty="0"/>
              <a:t> </a:t>
            </a:r>
            <a:r>
              <a:rPr b="1" dirty="0" err="1"/>
              <a:t>της</a:t>
            </a:r>
            <a:r>
              <a:rPr b="1" dirty="0"/>
              <a:t> </a:t>
            </a:r>
            <a:r>
              <a:rPr b="1" dirty="0" err="1"/>
              <a:t>Αιγύπτου</a:t>
            </a:r>
            <a:r>
              <a:rPr b="1" dirty="0"/>
              <a:t>.</a:t>
            </a:r>
          </a:p>
          <a:p>
            <a:pPr algn="ctr"/>
            <a:endParaRPr dirty="0"/>
          </a:p>
          <a:p>
            <a:pPr algn="ctr">
              <a:buSzTx/>
              <a:buNone/>
            </a:pPr>
            <a:r>
              <a:rPr dirty="0"/>
              <a:t>• </a:t>
            </a:r>
            <a:r>
              <a:rPr dirty="0" err="1"/>
              <a:t>Το</a:t>
            </a:r>
            <a:r>
              <a:rPr dirty="0"/>
              <a:t> </a:t>
            </a:r>
            <a:r>
              <a:rPr dirty="0" err="1"/>
              <a:t>όνομα</a:t>
            </a:r>
            <a:r>
              <a:rPr dirty="0"/>
              <a:t>: Η </a:t>
            </a:r>
            <a:r>
              <a:rPr dirty="0" err="1"/>
              <a:t>λέξη</a:t>
            </a:r>
            <a:r>
              <a:rPr dirty="0"/>
              <a:t> </a:t>
            </a:r>
            <a:r>
              <a:rPr b="1" dirty="0"/>
              <a:t>Ney</a:t>
            </a:r>
            <a:r>
              <a:rPr dirty="0"/>
              <a:t> </a:t>
            </a:r>
            <a:r>
              <a:rPr dirty="0" err="1"/>
              <a:t>στα</a:t>
            </a:r>
            <a:r>
              <a:rPr dirty="0"/>
              <a:t> </a:t>
            </a:r>
            <a:r>
              <a:rPr dirty="0" err="1"/>
              <a:t>περσικά</a:t>
            </a:r>
            <a:r>
              <a:rPr dirty="0"/>
              <a:t> </a:t>
            </a:r>
            <a:r>
              <a:rPr dirty="0" err="1"/>
              <a:t>σημαίνει</a:t>
            </a:r>
            <a:r>
              <a:rPr dirty="0"/>
              <a:t> </a:t>
            </a:r>
            <a:r>
              <a:rPr dirty="0" err="1"/>
              <a:t>κυριολεκτικά</a:t>
            </a:r>
            <a:r>
              <a:rPr dirty="0"/>
              <a:t> </a:t>
            </a:r>
            <a:r>
              <a:rPr b="1" dirty="0"/>
              <a:t>«</a:t>
            </a:r>
            <a:r>
              <a:rPr b="1" dirty="0" err="1"/>
              <a:t>καλάμι</a:t>
            </a:r>
            <a:r>
              <a:rPr b="1" dirty="0"/>
              <a:t>».</a:t>
            </a:r>
          </a:p>
        </p:txBody>
      </p:sp>
    </p:spTree>
  </p:cSld>
  <p:clrMapOvr>
    <a:masterClrMapping/>
  </p:clrMapOvr>
  <p:transition spd="med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1 - Τίτλος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ΝΕΥ: Κατασκευή &amp; Παίξιμο</a:t>
            </a:r>
          </a:p>
        </p:txBody>
      </p:sp>
      <p:sp>
        <p:nvSpPr>
          <p:cNvPr id="330" name="2 - Θέση κειμένου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>
              <a:buSzTx/>
              <a:buNone/>
            </a:pPr>
            <a:r>
              <a:rPr dirty="0"/>
              <a:t>• </a:t>
            </a:r>
            <a:r>
              <a:rPr dirty="0" err="1"/>
              <a:t>Μηχανισμός</a:t>
            </a:r>
            <a:r>
              <a:rPr dirty="0"/>
              <a:t>: </a:t>
            </a:r>
            <a:r>
              <a:rPr b="1" dirty="0" err="1"/>
              <a:t>Από</a:t>
            </a:r>
            <a:r>
              <a:rPr b="1" dirty="0"/>
              <a:t> </a:t>
            </a:r>
            <a:r>
              <a:rPr lang="el-GR" b="1" dirty="0" smtClean="0"/>
              <a:t>μεγάλο</a:t>
            </a:r>
            <a:r>
              <a:rPr b="1" dirty="0" smtClean="0"/>
              <a:t> </a:t>
            </a:r>
            <a:r>
              <a:rPr b="1" dirty="0" err="1"/>
              <a:t>καλάμι</a:t>
            </a:r>
            <a:r>
              <a:rPr b="1" dirty="0"/>
              <a:t>, </a:t>
            </a:r>
            <a:r>
              <a:rPr b="1" dirty="0" err="1"/>
              <a:t>με</a:t>
            </a:r>
            <a:r>
              <a:rPr b="1" dirty="0"/>
              <a:t> </a:t>
            </a:r>
            <a:r>
              <a:rPr b="1" dirty="0" err="1"/>
              <a:t>ένα</a:t>
            </a:r>
            <a:r>
              <a:rPr b="1" dirty="0"/>
              <a:t> </a:t>
            </a:r>
            <a:r>
              <a:rPr b="1" dirty="0" err="1"/>
              <a:t>ειδικό</a:t>
            </a:r>
            <a:r>
              <a:rPr b="1" dirty="0"/>
              <a:t> </a:t>
            </a:r>
            <a:r>
              <a:rPr b="1" dirty="0" err="1" smtClean="0"/>
              <a:t>χείλος</a:t>
            </a:r>
            <a:r>
              <a:rPr b="1" dirty="0" smtClean="0"/>
              <a:t> </a:t>
            </a:r>
            <a:r>
              <a:rPr b="1" dirty="0"/>
              <a:t>(</a:t>
            </a:r>
            <a:r>
              <a:rPr b="1" dirty="0" err="1"/>
              <a:t>baspare</a:t>
            </a:r>
            <a:r>
              <a:rPr b="1" dirty="0"/>
              <a:t>) </a:t>
            </a:r>
            <a:r>
              <a:rPr b="1" dirty="0" err="1"/>
              <a:t>από</a:t>
            </a:r>
            <a:r>
              <a:rPr b="1" dirty="0"/>
              <a:t> </a:t>
            </a:r>
            <a:r>
              <a:rPr b="1" dirty="0" err="1"/>
              <a:t>κέρατο</a:t>
            </a:r>
            <a:r>
              <a:rPr b="1" dirty="0"/>
              <a:t> </a:t>
            </a:r>
            <a:r>
              <a:rPr lang="el-GR" b="1" dirty="0" smtClean="0"/>
              <a:t>ζώου</a:t>
            </a:r>
            <a:r>
              <a:rPr b="1" dirty="0" smtClean="0"/>
              <a:t> </a:t>
            </a:r>
            <a:r>
              <a:rPr b="1" dirty="0" err="1"/>
              <a:t>στην</a:t>
            </a:r>
            <a:r>
              <a:rPr b="1" dirty="0"/>
              <a:t> </a:t>
            </a:r>
            <a:r>
              <a:rPr b="1" dirty="0" err="1"/>
              <a:t>κορυφή</a:t>
            </a:r>
            <a:r>
              <a:rPr b="1" dirty="0"/>
              <a:t> </a:t>
            </a:r>
            <a:r>
              <a:rPr b="1" dirty="0" smtClean="0"/>
              <a:t>ή</a:t>
            </a:r>
            <a:r>
              <a:rPr lang="el-GR" b="1" dirty="0" smtClean="0"/>
              <a:t> </a:t>
            </a:r>
            <a:r>
              <a:rPr b="1" dirty="0" err="1" smtClean="0"/>
              <a:t>και</a:t>
            </a:r>
            <a:r>
              <a:rPr b="1" dirty="0" smtClean="0"/>
              <a:t> </a:t>
            </a:r>
            <a:r>
              <a:rPr b="1" dirty="0" err="1"/>
              <a:t>χωρίς</a:t>
            </a:r>
            <a:r>
              <a:rPr b="1" dirty="0"/>
              <a:t> </a:t>
            </a:r>
            <a:r>
              <a:rPr b="1" dirty="0" err="1" smtClean="0"/>
              <a:t>baspare</a:t>
            </a:r>
            <a:r>
              <a:rPr lang="el-GR" b="1" dirty="0" smtClean="0"/>
              <a:t> όπως το </a:t>
            </a:r>
            <a:r>
              <a:rPr lang="el-GR" b="1" dirty="0" err="1" smtClean="0"/>
              <a:t>πέρσικο</a:t>
            </a:r>
            <a:r>
              <a:rPr lang="el-GR" b="1" dirty="0" smtClean="0"/>
              <a:t> </a:t>
            </a:r>
            <a:r>
              <a:rPr lang="el-GR" b="1" dirty="0" err="1" smtClean="0"/>
              <a:t>νέυ</a:t>
            </a:r>
            <a:r>
              <a:rPr lang="el-GR" b="1" dirty="0" smtClean="0"/>
              <a:t>, η ηπειρώτικη </a:t>
            </a:r>
            <a:r>
              <a:rPr lang="el-GR" b="1" dirty="0" err="1" smtClean="0"/>
              <a:t>τζαμάρα</a:t>
            </a:r>
            <a:r>
              <a:rPr lang="el-GR" b="1" dirty="0" smtClean="0"/>
              <a:t> και το </a:t>
            </a:r>
            <a:r>
              <a:rPr lang="el-GR" b="1" dirty="0" err="1" smtClean="0"/>
              <a:t>καβάλ</a:t>
            </a:r>
            <a:r>
              <a:rPr lang="el-GR" b="1" dirty="0" smtClean="0"/>
              <a:t>.</a:t>
            </a:r>
          </a:p>
          <a:p>
            <a:pPr>
              <a:buSzTx/>
              <a:buNone/>
            </a:pPr>
            <a:endParaRPr dirty="0"/>
          </a:p>
          <a:p>
            <a:pPr>
              <a:buSzTx/>
              <a:buNone/>
            </a:pPr>
            <a:r>
              <a:rPr dirty="0"/>
              <a:t>• </a:t>
            </a:r>
            <a:r>
              <a:rPr dirty="0" err="1"/>
              <a:t>Παίξιμο</a:t>
            </a:r>
            <a:r>
              <a:rPr dirty="0"/>
              <a:t>: Ο </a:t>
            </a:r>
            <a:r>
              <a:rPr dirty="0" err="1"/>
              <a:t>μουσικός</a:t>
            </a:r>
            <a:r>
              <a:rPr dirty="0"/>
              <a:t> </a:t>
            </a:r>
            <a:r>
              <a:rPr dirty="0" err="1"/>
              <a:t>φυσάει</a:t>
            </a:r>
            <a:r>
              <a:rPr dirty="0"/>
              <a:t> </a:t>
            </a:r>
            <a:r>
              <a:rPr dirty="0" err="1"/>
              <a:t>πλαγίως</a:t>
            </a:r>
            <a:r>
              <a:rPr dirty="0"/>
              <a:t> </a:t>
            </a:r>
            <a:r>
              <a:rPr dirty="0" err="1"/>
              <a:t>στο</a:t>
            </a:r>
            <a:r>
              <a:rPr dirty="0"/>
              <a:t> </a:t>
            </a:r>
            <a:r>
              <a:rPr dirty="0" err="1"/>
              <a:t>χείλος</a:t>
            </a:r>
            <a:r>
              <a:rPr dirty="0"/>
              <a:t> </a:t>
            </a:r>
            <a:r>
              <a:rPr lang="el-GR" dirty="0" smtClean="0"/>
              <a:t>υπό </a:t>
            </a:r>
            <a:r>
              <a:rPr dirty="0" err="1" smtClean="0"/>
              <a:t>συγκεκριμένη</a:t>
            </a:r>
            <a:r>
              <a:rPr dirty="0" smtClean="0"/>
              <a:t> </a:t>
            </a:r>
            <a:r>
              <a:rPr dirty="0" err="1" smtClean="0"/>
              <a:t>γωνία</a:t>
            </a:r>
            <a:r>
              <a:rPr lang="el-GR" dirty="0" smtClean="0"/>
              <a:t> πράγμα που δίνει ιδιαίτερη δυσκολία για να ξεκινήσει κανείς να παίζει αυτό το όργανο.</a:t>
            </a:r>
            <a:endParaRPr dirty="0"/>
          </a:p>
        </p:txBody>
      </p:sp>
    </p:spTree>
  </p:cSld>
  <p:clrMapOvr>
    <a:masterClrMapping/>
  </p:clrMapOvr>
  <p:transition spd="med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1 - Τίτλος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ΝΕΥ: Ρόλος &amp; Fun Fact</a:t>
            </a:r>
          </a:p>
        </p:txBody>
      </p:sp>
      <p:sp>
        <p:nvSpPr>
          <p:cNvPr id="333" name="2 - Θέση κειμένου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>
              <a:buSzTx/>
              <a:buNone/>
            </a:pPr>
            <a:r>
              <a:t>• Ο ρόλος του: Όργανο της πνευματικής μουσικής στην Ανατολή (όργανο που χρησιμοποιούν και οι Σούφι). </a:t>
            </a:r>
          </a:p>
          <a:p>
            <a:r>
              <a:t>Φέρνει ηρεμία για προσευχή ή διαλογισμό.</a:t>
            </a:r>
          </a:p>
          <a:p>
            <a:endParaRPr/>
          </a:p>
          <a:p>
            <a:pPr>
              <a:buSzTx/>
              <a:buNone/>
            </a:pPr>
            <a:r>
              <a:t>• Fun Fact: Οι δάσκαλοι λένε ότι δεν «παίζεις» νέυ, αλλά μαθαίνεις να του δίνεις πνοή για να ανασαίνει μαζί σου!</a:t>
            </a:r>
          </a:p>
        </p:txBody>
      </p:sp>
    </p:spTree>
  </p:cSld>
  <p:clrMapOvr>
    <a:masterClrMapping/>
  </p:clrMapOvr>
  <p:transition spd="med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1 - Τίτλος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ΑΣΚΟΜΑΝΤΟΥΡΑ</a:t>
            </a:r>
            <a:r>
              <a:rPr dirty="0" smtClean="0"/>
              <a:t>:</a:t>
            </a:r>
            <a:endParaRPr dirty="0"/>
          </a:p>
        </p:txBody>
      </p:sp>
      <p:sp>
        <p:nvSpPr>
          <p:cNvPr id="336" name="2 - Θέση κειμένου"/>
          <p:cNvSpPr txBox="1">
            <a:spLocks noGrp="1"/>
          </p:cNvSpPr>
          <p:nvPr>
            <p:ph type="body" idx="1"/>
          </p:nvPr>
        </p:nvSpPr>
        <p:spPr>
          <a:xfrm>
            <a:off x="1043608" y="3933056"/>
            <a:ext cx="7056784" cy="2448272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algn="ctr">
              <a:buSzTx/>
              <a:buNone/>
            </a:pPr>
            <a:endParaRPr dirty="0"/>
          </a:p>
          <a:p>
            <a:pPr algn="ctr">
              <a:buSzTx/>
              <a:buNone/>
            </a:pPr>
            <a:r>
              <a:rPr dirty="0"/>
              <a:t>• </a:t>
            </a:r>
            <a:endParaRPr lang="el-GR" dirty="0" smtClean="0"/>
          </a:p>
          <a:p>
            <a:pPr algn="ctr">
              <a:buSzTx/>
              <a:buNone/>
            </a:pPr>
            <a:r>
              <a:rPr dirty="0" err="1" smtClean="0"/>
              <a:t>Κατηγορία</a:t>
            </a:r>
            <a:r>
              <a:rPr dirty="0"/>
              <a:t>: </a:t>
            </a:r>
            <a:r>
              <a:rPr b="1" dirty="0" err="1"/>
              <a:t>Πνευστά</a:t>
            </a:r>
            <a:r>
              <a:rPr b="1" dirty="0"/>
              <a:t> – </a:t>
            </a:r>
            <a:r>
              <a:rPr b="1" dirty="0" err="1"/>
              <a:t>Αερόφωνα</a:t>
            </a:r>
            <a:r>
              <a:rPr b="1" dirty="0"/>
              <a:t> (</a:t>
            </a:r>
            <a:r>
              <a:rPr b="1" dirty="0" err="1"/>
              <a:t>Άσκαυλος</a:t>
            </a:r>
            <a:r>
              <a:rPr b="1" dirty="0" smtClean="0"/>
              <a:t>).</a:t>
            </a:r>
            <a:endParaRPr b="1" dirty="0"/>
          </a:p>
          <a:p>
            <a:pPr algn="ctr">
              <a:buSzTx/>
              <a:buNone/>
            </a:pPr>
            <a:r>
              <a:rPr dirty="0"/>
              <a:t>• </a:t>
            </a:r>
            <a:r>
              <a:rPr dirty="0" err="1"/>
              <a:t>Περιγραφή</a:t>
            </a:r>
            <a:r>
              <a:rPr dirty="0"/>
              <a:t>: </a:t>
            </a:r>
            <a:r>
              <a:rPr dirty="0" err="1"/>
              <a:t>Το</a:t>
            </a:r>
            <a:r>
              <a:rPr dirty="0"/>
              <a:t> </a:t>
            </a:r>
            <a:r>
              <a:rPr dirty="0" err="1"/>
              <a:t>διονυσιακό</a:t>
            </a:r>
            <a:r>
              <a:rPr dirty="0"/>
              <a:t> </a:t>
            </a:r>
            <a:r>
              <a:rPr dirty="0" err="1"/>
              <a:t>πνευστό</a:t>
            </a:r>
            <a:r>
              <a:rPr dirty="0"/>
              <a:t> </a:t>
            </a:r>
            <a:r>
              <a:rPr dirty="0" err="1"/>
              <a:t>της</a:t>
            </a:r>
            <a:r>
              <a:rPr dirty="0"/>
              <a:t> </a:t>
            </a:r>
            <a:r>
              <a:rPr dirty="0" err="1"/>
              <a:t>Κρήτης</a:t>
            </a:r>
            <a:r>
              <a:rPr dirty="0"/>
              <a:t>. </a:t>
            </a:r>
            <a:r>
              <a:rPr dirty="0" err="1"/>
              <a:t>Ασκός</a:t>
            </a:r>
            <a:r>
              <a:rPr dirty="0"/>
              <a:t> </a:t>
            </a:r>
            <a:r>
              <a:rPr dirty="0" err="1"/>
              <a:t>αποθήκευσης</a:t>
            </a:r>
            <a:r>
              <a:rPr dirty="0"/>
              <a:t> </a:t>
            </a:r>
            <a:r>
              <a:rPr dirty="0" err="1"/>
              <a:t>αέρα</a:t>
            </a:r>
            <a:r>
              <a:rPr dirty="0"/>
              <a:t> </a:t>
            </a:r>
            <a:r>
              <a:rPr dirty="0" err="1"/>
              <a:t>και</a:t>
            </a:r>
            <a:r>
              <a:rPr dirty="0"/>
              <a:t> </a:t>
            </a:r>
            <a:r>
              <a:rPr dirty="0" err="1"/>
              <a:t>ξύλινοι</a:t>
            </a:r>
            <a:r>
              <a:rPr dirty="0"/>
              <a:t> </a:t>
            </a:r>
            <a:r>
              <a:rPr dirty="0" err="1"/>
              <a:t>αυλοί</a:t>
            </a:r>
            <a:r>
              <a:rPr dirty="0"/>
              <a:t>.</a:t>
            </a:r>
          </a:p>
        </p:txBody>
      </p:sp>
      <p:pic>
        <p:nvPicPr>
          <p:cNvPr id="4" name="3 - Εικόνα" descr="εικόνα_Viber_2026-02-17_19-12-31-7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23728" y="1124744"/>
            <a:ext cx="4572000" cy="3429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1 - Τίτλος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900"/>
            </a:lvl1pPr>
          </a:lstStyle>
          <a:p>
            <a:r>
              <a:t>ΑΣΚΟΜΑΝΤΟΥΡΑ: Ιστορικά Στοιχεία</a:t>
            </a:r>
          </a:p>
        </p:txBody>
      </p:sp>
      <p:sp>
        <p:nvSpPr>
          <p:cNvPr id="339" name="2 - Θέση κειμένου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algn="ctr">
              <a:buSzTx/>
              <a:buNone/>
            </a:pPr>
            <a:r>
              <a:t>• Εμφάνιση: Η άμεση εξέλιξη του αρχαιοελληνικού «άσκαυλου» (ασκός + αυλός).</a:t>
            </a:r>
          </a:p>
          <a:p>
            <a:pPr algn="ctr">
              <a:buSzTx/>
              <a:buNone/>
            </a:pPr>
            <a:endParaRPr/>
          </a:p>
          <a:p>
            <a:pPr algn="ctr">
              <a:buSzTx/>
              <a:buNone/>
            </a:pPr>
            <a:r>
              <a:t>• Ιδέα: Οι βοσκοί ήθελαν να παίζουν ασταμάτητα χωρίς να μένουν από ανάσα, ενώνοντας τον αυλό με ένα δέρμα-μπαλόνι!</a:t>
            </a:r>
          </a:p>
        </p:txBody>
      </p:sp>
    </p:spTree>
  </p:cSld>
  <p:clrMapOvr>
    <a:masterClrMapping/>
  </p:clrMapOvr>
  <p:transition spd="med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1 - Τίτλος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900"/>
            </a:lvl1pPr>
          </a:lstStyle>
          <a:p>
            <a:r>
              <a:t>ΑΣΚΟΜΑΝΤΟΥΡΑ: Κατασκευή &amp; Παίξιμο</a:t>
            </a:r>
          </a:p>
        </p:txBody>
      </p:sp>
      <p:sp>
        <p:nvSpPr>
          <p:cNvPr id="342" name="2 - Θέση κειμένου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algn="ctr">
              <a:buSzTx/>
              <a:buNone/>
            </a:pPr>
            <a:r>
              <a:t>• Μηχανισμός: Ο ασκός είναι δέρμα από κατσίκι (γυρισμένο τα μέσα έξω) και οι αυλοί από ξύλο πικροδάφνης.</a:t>
            </a:r>
          </a:p>
          <a:p>
            <a:pPr algn="ctr">
              <a:buSzTx/>
              <a:buNone/>
            </a:pPr>
            <a:endParaRPr/>
          </a:p>
          <a:p>
            <a:pPr algn="ctr">
              <a:buSzTx/>
              <a:buNone/>
            </a:pPr>
            <a:r>
              <a:t>• Παίξιμο: Ο μουσικός φουσκώνει τον ασκό, τον σφίγγει με τη μασχάλη και ο αέρας ρέει ακατάπαυστα. Υπάρχει βαλβίδα που δεν αφήνει να ξεφουσκώσει.</a:t>
            </a:r>
          </a:p>
        </p:txBody>
      </p:sp>
    </p:spTree>
  </p:cSld>
  <p:clrMapOvr>
    <a:masterClrMapping/>
  </p:clrMapOvr>
  <p:transition spd="med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1 - Τίτλος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ΑΣΚΟΜΑΝΤΟΥΡΑ: Ρόλος &amp; Fun Fact</a:t>
            </a:r>
          </a:p>
        </p:txBody>
      </p:sp>
      <p:sp>
        <p:nvSpPr>
          <p:cNvPr id="345" name="2 - Θέση κειμένου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>
              <a:buSzTx/>
              <a:buNone/>
            </a:pPr>
            <a:r>
              <a:rPr dirty="0"/>
              <a:t>• Ο </a:t>
            </a:r>
            <a:r>
              <a:rPr dirty="0" err="1"/>
              <a:t>ρόλος</a:t>
            </a:r>
            <a:r>
              <a:rPr dirty="0"/>
              <a:t> </a:t>
            </a:r>
            <a:r>
              <a:rPr dirty="0" err="1"/>
              <a:t>του</a:t>
            </a:r>
            <a:r>
              <a:rPr dirty="0"/>
              <a:t>: </a:t>
            </a:r>
            <a:r>
              <a:rPr dirty="0" err="1"/>
              <a:t>Όργανο</a:t>
            </a:r>
            <a:r>
              <a:rPr dirty="0"/>
              <a:t> </a:t>
            </a:r>
            <a:r>
              <a:rPr dirty="0" err="1"/>
              <a:t>έκστασης</a:t>
            </a:r>
            <a:r>
              <a:rPr dirty="0"/>
              <a:t>. </a:t>
            </a:r>
            <a:r>
              <a:rPr dirty="0" err="1"/>
              <a:t>Δεσπόζει</a:t>
            </a:r>
            <a:r>
              <a:rPr dirty="0"/>
              <a:t> </a:t>
            </a:r>
            <a:r>
              <a:rPr dirty="0" err="1"/>
              <a:t>στα</a:t>
            </a:r>
            <a:r>
              <a:rPr dirty="0"/>
              <a:t> </a:t>
            </a:r>
            <a:r>
              <a:rPr dirty="0" err="1"/>
              <a:t>πανηγύρια</a:t>
            </a:r>
            <a:r>
              <a:rPr dirty="0"/>
              <a:t> </a:t>
            </a:r>
            <a:r>
              <a:rPr dirty="0" err="1"/>
              <a:t>και</a:t>
            </a:r>
            <a:r>
              <a:rPr dirty="0"/>
              <a:t> </a:t>
            </a:r>
            <a:r>
              <a:rPr dirty="0" err="1"/>
              <a:t>ξεσηκώνει</a:t>
            </a:r>
            <a:r>
              <a:rPr dirty="0"/>
              <a:t> </a:t>
            </a:r>
            <a:r>
              <a:rPr dirty="0" err="1"/>
              <a:t>τους</a:t>
            </a:r>
            <a:r>
              <a:rPr dirty="0"/>
              <a:t> </a:t>
            </a:r>
            <a:r>
              <a:rPr dirty="0" err="1"/>
              <a:t>χορευτές</a:t>
            </a:r>
            <a:r>
              <a:rPr dirty="0"/>
              <a:t>.</a:t>
            </a:r>
          </a:p>
          <a:p>
            <a:endParaRPr dirty="0"/>
          </a:p>
          <a:p>
            <a:pPr>
              <a:buSzTx/>
              <a:buNone/>
            </a:pPr>
            <a:r>
              <a:rPr dirty="0"/>
              <a:t>• Fun Fact: Η </a:t>
            </a:r>
            <a:r>
              <a:rPr dirty="0" err="1"/>
              <a:t>ελληνική</a:t>
            </a:r>
            <a:r>
              <a:rPr dirty="0"/>
              <a:t> </a:t>
            </a:r>
            <a:r>
              <a:rPr dirty="0" err="1"/>
              <a:t>ασκομαντούρα</a:t>
            </a:r>
            <a:r>
              <a:rPr dirty="0"/>
              <a:t> (</a:t>
            </a:r>
            <a:r>
              <a:rPr dirty="0" err="1"/>
              <a:t>και</a:t>
            </a:r>
            <a:r>
              <a:rPr dirty="0"/>
              <a:t> η </a:t>
            </a:r>
            <a:r>
              <a:rPr dirty="0" err="1"/>
              <a:t>νησιώτικη</a:t>
            </a:r>
            <a:r>
              <a:rPr dirty="0"/>
              <a:t> </a:t>
            </a:r>
            <a:r>
              <a:rPr dirty="0" err="1"/>
              <a:t>τσαμπούνα</a:t>
            </a:r>
            <a:r>
              <a:rPr dirty="0"/>
              <a:t>) </a:t>
            </a:r>
            <a:r>
              <a:rPr dirty="0" err="1"/>
              <a:t>είναι</a:t>
            </a:r>
            <a:r>
              <a:rPr dirty="0"/>
              <a:t> </a:t>
            </a:r>
            <a:r>
              <a:rPr dirty="0" err="1"/>
              <a:t>οι</a:t>
            </a:r>
            <a:r>
              <a:rPr dirty="0"/>
              <a:t> </a:t>
            </a:r>
            <a:r>
              <a:rPr dirty="0" err="1"/>
              <a:t>αρχαίοι</a:t>
            </a:r>
            <a:r>
              <a:rPr dirty="0"/>
              <a:t> </a:t>
            </a:r>
            <a:r>
              <a:rPr dirty="0" err="1"/>
              <a:t>πρόγονοι</a:t>
            </a:r>
            <a:r>
              <a:rPr dirty="0"/>
              <a:t> </a:t>
            </a:r>
            <a:r>
              <a:rPr dirty="0" err="1"/>
              <a:t>της</a:t>
            </a:r>
            <a:r>
              <a:rPr dirty="0"/>
              <a:t> </a:t>
            </a:r>
            <a:r>
              <a:rPr dirty="0" err="1"/>
              <a:t>διάσημης</a:t>
            </a:r>
            <a:r>
              <a:rPr dirty="0"/>
              <a:t> </a:t>
            </a:r>
            <a:r>
              <a:rPr dirty="0" err="1"/>
              <a:t>Σκοτσέζικης</a:t>
            </a:r>
            <a:r>
              <a:rPr dirty="0"/>
              <a:t> </a:t>
            </a:r>
            <a:r>
              <a:rPr dirty="0" err="1"/>
              <a:t>γκάιντας</a:t>
            </a:r>
            <a:r>
              <a:rPr dirty="0"/>
              <a:t>!</a:t>
            </a:r>
          </a:p>
        </p:txBody>
      </p:sp>
    </p:spTree>
  </p:cSld>
  <p:clrMapOvr>
    <a:masterClrMapping/>
  </p:clrMapOvr>
  <p:transition spd="med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1 - Τίτλος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900"/>
            </a:lvl1pPr>
          </a:lstStyle>
          <a:p>
            <a:r>
              <a:t>ΑΚΟΡΝΤΕΟΝ: Κατηγορία &amp; Ταυτότητα</a:t>
            </a:r>
          </a:p>
        </p:txBody>
      </p:sp>
      <p:sp>
        <p:nvSpPr>
          <p:cNvPr id="348" name="2 - Θέση κειμένου"/>
          <p:cNvSpPr txBox="1">
            <a:spLocks noGrp="1"/>
          </p:cNvSpPr>
          <p:nvPr>
            <p:ph type="body" idx="1"/>
          </p:nvPr>
        </p:nvSpPr>
        <p:spPr>
          <a:xfrm>
            <a:off x="457200" y="1196752"/>
            <a:ext cx="3970784" cy="5256584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>
              <a:buSzTx/>
              <a:buNone/>
            </a:pPr>
            <a:endParaRPr dirty="0"/>
          </a:p>
          <a:p>
            <a:pPr algn="ctr">
              <a:buSzTx/>
              <a:buNone/>
            </a:pPr>
            <a:r>
              <a:rPr dirty="0"/>
              <a:t>• </a:t>
            </a:r>
            <a:r>
              <a:rPr dirty="0" err="1"/>
              <a:t>Κατηγορία</a:t>
            </a:r>
            <a:r>
              <a:rPr dirty="0"/>
              <a:t>: </a:t>
            </a:r>
            <a:r>
              <a:rPr b="1" dirty="0" err="1"/>
              <a:t>Πνευστά</a:t>
            </a:r>
            <a:r>
              <a:rPr b="1" dirty="0"/>
              <a:t> – </a:t>
            </a:r>
            <a:r>
              <a:rPr b="1" dirty="0" err="1"/>
              <a:t>Αερόφωνα</a:t>
            </a:r>
            <a:r>
              <a:rPr b="1" dirty="0"/>
              <a:t> (</a:t>
            </a:r>
            <a:r>
              <a:rPr b="1" dirty="0" err="1"/>
              <a:t>Με</a:t>
            </a:r>
            <a:r>
              <a:rPr b="1" dirty="0"/>
              <a:t> </a:t>
            </a:r>
            <a:r>
              <a:rPr b="1" dirty="0" err="1"/>
              <a:t>ελεύθερες</a:t>
            </a:r>
            <a:r>
              <a:rPr b="1" dirty="0"/>
              <a:t> </a:t>
            </a:r>
            <a:r>
              <a:rPr b="1" dirty="0" err="1"/>
              <a:t>μεταλλικές</a:t>
            </a:r>
            <a:r>
              <a:rPr b="1" dirty="0"/>
              <a:t> </a:t>
            </a:r>
            <a:r>
              <a:rPr b="1" dirty="0" err="1"/>
              <a:t>γλωττίδες</a:t>
            </a:r>
            <a:r>
              <a:rPr b="1" dirty="0"/>
              <a:t>). </a:t>
            </a:r>
            <a:endParaRPr lang="el-GR" b="1" dirty="0" smtClean="0"/>
          </a:p>
          <a:p>
            <a:pPr algn="ctr">
              <a:buSzTx/>
              <a:buNone/>
            </a:pPr>
            <a:r>
              <a:rPr dirty="0" err="1" smtClean="0"/>
              <a:t>Ίδιες</a:t>
            </a:r>
            <a:r>
              <a:rPr dirty="0" smtClean="0"/>
              <a:t> </a:t>
            </a:r>
            <a:r>
              <a:rPr dirty="0" err="1"/>
              <a:t>γλωττίδες</a:t>
            </a:r>
            <a:r>
              <a:rPr dirty="0"/>
              <a:t> </a:t>
            </a:r>
            <a:r>
              <a:rPr dirty="0" err="1"/>
              <a:t>πιο</a:t>
            </a:r>
            <a:r>
              <a:rPr dirty="0"/>
              <a:t> </a:t>
            </a:r>
            <a:r>
              <a:rPr dirty="0" err="1"/>
              <a:t>μικρές</a:t>
            </a:r>
            <a:r>
              <a:rPr dirty="0"/>
              <a:t> </a:t>
            </a:r>
            <a:r>
              <a:rPr dirty="0" err="1"/>
              <a:t>έχει</a:t>
            </a:r>
            <a:r>
              <a:rPr dirty="0"/>
              <a:t> </a:t>
            </a:r>
            <a:r>
              <a:rPr dirty="0" err="1"/>
              <a:t>και</a:t>
            </a:r>
            <a:r>
              <a:rPr dirty="0"/>
              <a:t> η </a:t>
            </a:r>
            <a:r>
              <a:rPr dirty="0" err="1"/>
              <a:t>φυσαρμόνικα</a:t>
            </a:r>
            <a:r>
              <a:rPr dirty="0" smtClean="0"/>
              <a:t>.</a:t>
            </a:r>
            <a:endParaRPr dirty="0"/>
          </a:p>
          <a:p>
            <a:pPr algn="ctr">
              <a:buSzTx/>
              <a:buNone/>
            </a:pPr>
            <a:r>
              <a:rPr dirty="0"/>
              <a:t>• </a:t>
            </a:r>
            <a:r>
              <a:rPr dirty="0" err="1"/>
              <a:t>Περιγραφή</a:t>
            </a:r>
            <a:r>
              <a:rPr dirty="0"/>
              <a:t>: </a:t>
            </a:r>
            <a:r>
              <a:rPr dirty="0" err="1"/>
              <a:t>Πολύπλοκο</a:t>
            </a:r>
            <a:r>
              <a:rPr dirty="0"/>
              <a:t> </a:t>
            </a:r>
            <a:r>
              <a:rPr dirty="0" err="1"/>
              <a:t>όργανο</a:t>
            </a:r>
            <a:r>
              <a:rPr dirty="0"/>
              <a:t> </a:t>
            </a:r>
            <a:r>
              <a:rPr dirty="0" err="1"/>
              <a:t>με</a:t>
            </a:r>
            <a:r>
              <a:rPr dirty="0"/>
              <a:t> </a:t>
            </a:r>
            <a:r>
              <a:rPr dirty="0" err="1"/>
              <a:t>κεντρική</a:t>
            </a:r>
            <a:r>
              <a:rPr dirty="0"/>
              <a:t> </a:t>
            </a:r>
            <a:r>
              <a:rPr dirty="0" err="1"/>
              <a:t>φυσούνα</a:t>
            </a:r>
            <a:r>
              <a:rPr dirty="0"/>
              <a:t>, </a:t>
            </a:r>
            <a:r>
              <a:rPr dirty="0" err="1"/>
              <a:t>πλήκτρα</a:t>
            </a:r>
            <a:r>
              <a:rPr dirty="0"/>
              <a:t> </a:t>
            </a:r>
            <a:r>
              <a:rPr dirty="0" err="1"/>
              <a:t>δεξιά</a:t>
            </a:r>
            <a:r>
              <a:rPr dirty="0"/>
              <a:t> </a:t>
            </a:r>
            <a:r>
              <a:rPr dirty="0" err="1"/>
              <a:t>και</a:t>
            </a:r>
            <a:r>
              <a:rPr dirty="0"/>
              <a:t> </a:t>
            </a:r>
            <a:r>
              <a:rPr dirty="0" err="1"/>
              <a:t>μικρά</a:t>
            </a:r>
            <a:r>
              <a:rPr dirty="0"/>
              <a:t> </a:t>
            </a:r>
            <a:r>
              <a:rPr dirty="0" err="1"/>
              <a:t>κουμπιά</a:t>
            </a:r>
            <a:r>
              <a:rPr dirty="0"/>
              <a:t> </a:t>
            </a:r>
            <a:r>
              <a:rPr dirty="0" err="1"/>
              <a:t>αριστερά</a:t>
            </a:r>
            <a:r>
              <a:rPr dirty="0"/>
              <a:t>.</a:t>
            </a:r>
          </a:p>
        </p:txBody>
      </p:sp>
      <p:pic>
        <p:nvPicPr>
          <p:cNvPr id="4" name="3 - Εικόνα" descr="εικόνα_Viber_2026-02-24_09-40-45-73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99992" y="1628800"/>
            <a:ext cx="4202035" cy="4005064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1 - Τίτλος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ΑΚΟΡΝΤΕΟΝ: Ιστορικά Στοιχεία</a:t>
            </a:r>
          </a:p>
        </p:txBody>
      </p:sp>
      <p:sp>
        <p:nvSpPr>
          <p:cNvPr id="351" name="2 - Θέση κειμένου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algn="ctr">
              <a:buSzTx/>
              <a:buNone/>
            </a:pPr>
            <a:r>
              <a:t>• Εμφάνιση: Πατενταρίστηκε με τη σημερινή του ονομασία το 1829 στη Βιέννη.</a:t>
            </a:r>
          </a:p>
          <a:p>
            <a:pPr algn="ctr"/>
            <a:endParaRPr/>
          </a:p>
          <a:p>
            <a:pPr algn="ctr">
              <a:buSzTx/>
              <a:buNone/>
            </a:pPr>
            <a:r>
              <a:t>• Στην Ελλάδα: Ήρθε με τους ναυτικούς. Αγαπήθηκε στα νησιά και ενσωματώθηκε πλήρως στις καντάδες και το ρεμπέτικο.</a:t>
            </a:r>
          </a:p>
        </p:txBody>
      </p:sp>
    </p:spTree>
  </p:cSld>
  <p:clrMapOvr>
    <a:masterClrMapping/>
  </p:clrMapOvr>
  <p:transition spd="med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1 - Τίτλος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900"/>
            </a:lvl1pPr>
          </a:lstStyle>
          <a:p>
            <a:r>
              <a:t>ΑΚΟΡΝΤΕΟΝ: Κατασκευή &amp; Παίξιμο</a:t>
            </a:r>
          </a:p>
        </p:txBody>
      </p:sp>
      <p:sp>
        <p:nvSpPr>
          <p:cNvPr id="354" name="2 - Θέση κειμένου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algn="ctr">
              <a:buSzTx/>
              <a:buNone/>
            </a:pPr>
            <a:r>
              <a:t>• Μηχανισμός: Ο αέρας από τη φυσούνα περνάει μέσα από μικροσκοπικά μεταλλικά ελάσματα, κάνοντάς τα να δονούνται.</a:t>
            </a:r>
          </a:p>
          <a:p>
            <a:pPr algn="ctr">
              <a:buSzTx/>
              <a:buNone/>
            </a:pPr>
            <a:endParaRPr/>
          </a:p>
          <a:p>
            <a:pPr algn="ctr">
              <a:buSzTx/>
              <a:buNone/>
            </a:pPr>
            <a:r>
              <a:t>• Παίξιμο: Ανοιγοκλείνει τη φυσούνα, πατώντας μελωδία (δεξί χέρι) και συγχορδίες/μπάσα (αριστερό χέρι).</a:t>
            </a:r>
          </a:p>
        </p:txBody>
      </p:sp>
    </p:spTree>
  </p:cSld>
  <p:clrMapOvr>
    <a:masterClrMapping/>
  </p:clrMapOvr>
  <p:transition spd="med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1 - Τίτλος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ΑΚΟΡΝΤΕΟΝ: Ρόλος &amp; Fun Fact</a:t>
            </a:r>
          </a:p>
        </p:txBody>
      </p:sp>
      <p:sp>
        <p:nvSpPr>
          <p:cNvPr id="357" name="2 - Θέση κειμένου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algn="ctr">
              <a:buSzTx/>
              <a:buNone/>
            </a:pPr>
            <a:r>
              <a:t>• Ο ρόλος του: Η «φορητή ορχήστρα». Έδωσε ευρωπαϊκή πολυφωνία και πλούσιο αρμονικό χαλί στα γλέντια.</a:t>
            </a:r>
          </a:p>
          <a:p>
            <a:pPr algn="ctr"/>
            <a:endParaRPr/>
          </a:p>
          <a:p>
            <a:pPr algn="ctr">
              <a:buSzTx/>
              <a:buNone/>
            </a:pPr>
            <a:r>
              <a:t>• Fun Fact: Είναι το μοναδικό όργανο όπου ο μουσικός πρέπει κυριολεκτικά να το αγκαλιάζει και να χρησιμοποιεί όλο του τον κορμό!</a:t>
            </a:r>
          </a:p>
        </p:txBody>
      </p:sp>
    </p:spTree>
  </p:cSld>
  <p:clrMapOvr>
    <a:masterClrMapping/>
  </p:clrMapOvr>
  <p:transition spd="med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- Εικόνα" descr="εικόνα_Viber_2026-02-24_09-40-44-79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60032" y="1268760"/>
            <a:ext cx="4043683" cy="4365104"/>
          </a:xfrm>
          <a:prstGeom prst="rect">
            <a:avLst/>
          </a:prstGeom>
        </p:spPr>
      </p:pic>
      <p:sp>
        <p:nvSpPr>
          <p:cNvPr id="359" name="1 - Τίτλος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ΚΡΟΥΣΤΑ: Κατηγορία &amp; Ταυτότητα</a:t>
            </a:r>
          </a:p>
        </p:txBody>
      </p:sp>
      <p:sp>
        <p:nvSpPr>
          <p:cNvPr id="360" name="2 - Θέση κειμένου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4978896" cy="4277072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algn="ctr">
              <a:buSzTx/>
              <a:buNone/>
            </a:pPr>
            <a:r>
              <a:rPr dirty="0"/>
              <a:t>• </a:t>
            </a:r>
            <a:r>
              <a:rPr dirty="0" err="1"/>
              <a:t>Όργανο</a:t>
            </a:r>
            <a:r>
              <a:rPr dirty="0"/>
              <a:t>: </a:t>
            </a:r>
            <a:r>
              <a:rPr dirty="0" err="1"/>
              <a:t>Παραδοσιακά</a:t>
            </a:r>
            <a:r>
              <a:rPr dirty="0"/>
              <a:t> </a:t>
            </a:r>
            <a:r>
              <a:rPr dirty="0" err="1"/>
              <a:t>Κρουστά</a:t>
            </a:r>
            <a:r>
              <a:rPr dirty="0"/>
              <a:t> (</a:t>
            </a:r>
            <a:r>
              <a:rPr dirty="0" err="1"/>
              <a:t>Νταούλι</a:t>
            </a:r>
            <a:r>
              <a:rPr dirty="0"/>
              <a:t>, </a:t>
            </a:r>
            <a:r>
              <a:rPr dirty="0" err="1"/>
              <a:t>Τουμπελέκι</a:t>
            </a:r>
            <a:r>
              <a:rPr dirty="0"/>
              <a:t>, </a:t>
            </a:r>
            <a:r>
              <a:rPr dirty="0" err="1"/>
              <a:t>Ντέφι</a:t>
            </a:r>
            <a:r>
              <a:rPr dirty="0"/>
              <a:t>)</a:t>
            </a:r>
          </a:p>
          <a:p>
            <a:pPr algn="ctr">
              <a:buSzTx/>
              <a:buNone/>
            </a:pPr>
            <a:endParaRPr dirty="0"/>
          </a:p>
          <a:p>
            <a:pPr algn="ctr">
              <a:buSzTx/>
              <a:buNone/>
            </a:pPr>
            <a:r>
              <a:rPr dirty="0"/>
              <a:t>• </a:t>
            </a:r>
            <a:r>
              <a:rPr dirty="0" err="1"/>
              <a:t>Κατηγορία</a:t>
            </a:r>
            <a:r>
              <a:rPr dirty="0"/>
              <a:t>: </a:t>
            </a:r>
            <a:r>
              <a:rPr dirty="0" err="1"/>
              <a:t>Κρουστά</a:t>
            </a:r>
            <a:r>
              <a:rPr dirty="0"/>
              <a:t> – </a:t>
            </a:r>
            <a:r>
              <a:rPr dirty="0" err="1"/>
              <a:t>Μεμβρανόφωνα</a:t>
            </a:r>
            <a:r>
              <a:rPr dirty="0"/>
              <a:t>.</a:t>
            </a:r>
          </a:p>
          <a:p>
            <a:pPr algn="ctr">
              <a:buSzTx/>
              <a:buNone/>
            </a:pPr>
            <a:r>
              <a:rPr dirty="0"/>
              <a:t>• </a:t>
            </a:r>
            <a:r>
              <a:rPr dirty="0" err="1"/>
              <a:t>Περιγραφή</a:t>
            </a:r>
            <a:r>
              <a:rPr dirty="0"/>
              <a:t>: </a:t>
            </a:r>
            <a:r>
              <a:rPr dirty="0" err="1"/>
              <a:t>Όργανα</a:t>
            </a:r>
            <a:r>
              <a:rPr dirty="0"/>
              <a:t> </a:t>
            </a:r>
            <a:r>
              <a:rPr dirty="0" err="1"/>
              <a:t>που</a:t>
            </a:r>
            <a:r>
              <a:rPr dirty="0"/>
              <a:t> </a:t>
            </a:r>
            <a:r>
              <a:rPr dirty="0" err="1"/>
              <a:t>παράγουν</a:t>
            </a:r>
            <a:r>
              <a:rPr dirty="0"/>
              <a:t> </a:t>
            </a:r>
            <a:r>
              <a:rPr dirty="0" err="1"/>
              <a:t>ήχο</a:t>
            </a:r>
            <a:r>
              <a:rPr dirty="0"/>
              <a:t> </a:t>
            </a:r>
            <a:r>
              <a:rPr dirty="0" err="1"/>
              <a:t>μέσω</a:t>
            </a:r>
            <a:r>
              <a:rPr dirty="0"/>
              <a:t> </a:t>
            </a:r>
            <a:r>
              <a:rPr dirty="0" err="1"/>
              <a:t>της</a:t>
            </a:r>
            <a:r>
              <a:rPr dirty="0"/>
              <a:t> </a:t>
            </a:r>
            <a:r>
              <a:rPr dirty="0" err="1"/>
              <a:t>κρούσης</a:t>
            </a:r>
            <a:r>
              <a:rPr dirty="0"/>
              <a:t> </a:t>
            </a:r>
            <a:r>
              <a:rPr dirty="0" err="1"/>
              <a:t>τεντωμένων</a:t>
            </a:r>
            <a:r>
              <a:rPr dirty="0"/>
              <a:t> </a:t>
            </a:r>
            <a:r>
              <a:rPr dirty="0" err="1"/>
              <a:t>δερμάτων</a:t>
            </a:r>
            <a:r>
              <a:rPr dirty="0"/>
              <a:t>.</a:t>
            </a:r>
          </a:p>
        </p:txBody>
      </p:sp>
    </p:spTree>
  </p:cSld>
  <p:clrMapOvr>
    <a:masterClrMapping/>
  </p:clrMapOvr>
  <p:transition spd="med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1 - Τίτλος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ΚΡΟΥΣΤΑ: Ιστορικά Στοιχεία</a:t>
            </a:r>
          </a:p>
        </p:txBody>
      </p:sp>
      <p:sp>
        <p:nvSpPr>
          <p:cNvPr id="363" name="2 - Θέση κειμένου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7643192" cy="4493095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buSzTx/>
              <a:buNone/>
            </a:pPr>
            <a:r>
              <a:rPr b="1" dirty="0"/>
              <a:t>• </a:t>
            </a:r>
            <a:r>
              <a:rPr b="1" dirty="0" err="1"/>
              <a:t>Εμφάνιση</a:t>
            </a:r>
            <a:r>
              <a:rPr b="1" dirty="0"/>
              <a:t>: </a:t>
            </a:r>
            <a:r>
              <a:rPr b="1" dirty="0" err="1"/>
              <a:t>Είναι</a:t>
            </a:r>
            <a:r>
              <a:rPr b="1" dirty="0"/>
              <a:t> </a:t>
            </a:r>
            <a:r>
              <a:rPr b="1" dirty="0" err="1"/>
              <a:t>τα</a:t>
            </a:r>
            <a:r>
              <a:rPr b="1" dirty="0"/>
              <a:t> </a:t>
            </a:r>
            <a:r>
              <a:rPr b="1" dirty="0" err="1"/>
              <a:t>αρχαιότερα</a:t>
            </a:r>
            <a:r>
              <a:rPr b="1" dirty="0"/>
              <a:t> </a:t>
            </a:r>
            <a:r>
              <a:rPr b="1" dirty="0" err="1"/>
              <a:t>όργανα</a:t>
            </a:r>
            <a:r>
              <a:rPr b="1" dirty="0"/>
              <a:t> </a:t>
            </a:r>
            <a:r>
              <a:rPr b="1" dirty="0" err="1"/>
              <a:t>της</a:t>
            </a:r>
            <a:r>
              <a:rPr b="1" dirty="0"/>
              <a:t> </a:t>
            </a:r>
            <a:r>
              <a:rPr b="1" dirty="0" err="1"/>
              <a:t>ανθρωπότητας</a:t>
            </a:r>
            <a:r>
              <a:rPr b="1" dirty="0"/>
              <a:t>.</a:t>
            </a:r>
          </a:p>
          <a:p>
            <a:pPr algn="ctr">
              <a:buSzTx/>
              <a:buNone/>
            </a:pPr>
            <a:endParaRPr dirty="0"/>
          </a:p>
          <a:p>
            <a:pPr algn="ctr">
              <a:buSzTx/>
              <a:buNone/>
            </a:pPr>
            <a:r>
              <a:rPr dirty="0"/>
              <a:t>• </a:t>
            </a:r>
            <a:r>
              <a:rPr dirty="0" err="1"/>
              <a:t>Στην</a:t>
            </a:r>
            <a:r>
              <a:rPr dirty="0"/>
              <a:t> </a:t>
            </a:r>
            <a:r>
              <a:rPr dirty="0" err="1"/>
              <a:t>Αρχαιότητα</a:t>
            </a:r>
            <a:r>
              <a:rPr dirty="0"/>
              <a:t>: </a:t>
            </a:r>
            <a:r>
              <a:rPr dirty="0" err="1"/>
              <a:t>Το</a:t>
            </a:r>
            <a:r>
              <a:rPr dirty="0"/>
              <a:t> </a:t>
            </a:r>
            <a:r>
              <a:rPr b="1" dirty="0" err="1"/>
              <a:t>Τουμπελέκι</a:t>
            </a:r>
            <a:r>
              <a:rPr dirty="0"/>
              <a:t> </a:t>
            </a:r>
            <a:r>
              <a:rPr dirty="0" err="1"/>
              <a:t>φαίνεται</a:t>
            </a:r>
            <a:r>
              <a:rPr dirty="0"/>
              <a:t> </a:t>
            </a:r>
            <a:r>
              <a:rPr dirty="0" err="1"/>
              <a:t>σε</a:t>
            </a:r>
            <a:r>
              <a:rPr dirty="0"/>
              <a:t> </a:t>
            </a:r>
            <a:r>
              <a:rPr b="1" dirty="0" err="1"/>
              <a:t>βαβυλωνιακά</a:t>
            </a:r>
            <a:r>
              <a:rPr b="1" dirty="0"/>
              <a:t> </a:t>
            </a:r>
            <a:r>
              <a:rPr b="1" dirty="0" err="1"/>
              <a:t>ανάγλυφα</a:t>
            </a:r>
            <a:r>
              <a:rPr b="1" dirty="0"/>
              <a:t>. </a:t>
            </a:r>
            <a:r>
              <a:rPr b="1" dirty="0" err="1"/>
              <a:t>Το</a:t>
            </a:r>
            <a:r>
              <a:rPr b="1" dirty="0"/>
              <a:t> </a:t>
            </a:r>
            <a:r>
              <a:rPr b="1" dirty="0" err="1"/>
              <a:t>Ντέφι</a:t>
            </a:r>
            <a:r>
              <a:rPr b="1" dirty="0"/>
              <a:t> </a:t>
            </a:r>
            <a:r>
              <a:rPr b="1" dirty="0" err="1"/>
              <a:t>ήταν</a:t>
            </a:r>
            <a:r>
              <a:rPr b="1" dirty="0"/>
              <a:t> </a:t>
            </a:r>
            <a:r>
              <a:rPr b="1" dirty="0" err="1"/>
              <a:t>το</a:t>
            </a:r>
            <a:r>
              <a:rPr b="1" dirty="0"/>
              <a:t> </a:t>
            </a:r>
            <a:r>
              <a:rPr b="1" dirty="0" err="1"/>
              <a:t>όργανο</a:t>
            </a:r>
            <a:r>
              <a:rPr b="1" dirty="0"/>
              <a:t> </a:t>
            </a:r>
            <a:r>
              <a:rPr b="1" dirty="0" err="1"/>
              <a:t>των</a:t>
            </a:r>
            <a:r>
              <a:rPr b="1" dirty="0"/>
              <a:t> </a:t>
            </a:r>
            <a:r>
              <a:rPr b="1" dirty="0" err="1"/>
              <a:t>Μαινάδων</a:t>
            </a:r>
            <a:r>
              <a:rPr b="1" dirty="0"/>
              <a:t> </a:t>
            </a:r>
            <a:r>
              <a:rPr b="1" dirty="0" err="1"/>
              <a:t>στις</a:t>
            </a:r>
            <a:r>
              <a:rPr b="1" dirty="0"/>
              <a:t> </a:t>
            </a:r>
            <a:r>
              <a:rPr b="1" dirty="0" err="1"/>
              <a:t>διονυσιακές</a:t>
            </a:r>
            <a:r>
              <a:rPr b="1" dirty="0"/>
              <a:t> </a:t>
            </a:r>
            <a:r>
              <a:rPr b="1" dirty="0" err="1"/>
              <a:t>τελετές</a:t>
            </a:r>
            <a:r>
              <a:rPr b="1" dirty="0"/>
              <a:t>.</a:t>
            </a:r>
          </a:p>
        </p:txBody>
      </p:sp>
    </p:spTree>
  </p:cSld>
  <p:clrMapOvr>
    <a:masterClrMapping/>
  </p:clrMapOvr>
  <p:transition spd="med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- Εικόνα" descr="εικόνα_Viber_2026-02-24_09-40-45-28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41945" y="1124744"/>
            <a:ext cx="3402055" cy="5013176"/>
          </a:xfrm>
          <a:prstGeom prst="rect">
            <a:avLst/>
          </a:prstGeom>
        </p:spPr>
      </p:pic>
      <p:sp>
        <p:nvSpPr>
          <p:cNvPr id="365" name="1 - Τίτλος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ΚΡΟΥΣΤΑ: Κατασκευή &amp; Παίξιμο</a:t>
            </a:r>
          </a:p>
        </p:txBody>
      </p:sp>
      <p:sp>
        <p:nvSpPr>
          <p:cNvPr id="366" name="2 - Θέση κειμένου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5626968" cy="4349080"/>
          </a:xfrm>
          <a:prstGeom prst="rect">
            <a:avLst/>
          </a:prstGeom>
        </p:spPr>
        <p:txBody>
          <a:bodyPr/>
          <a:lstStyle/>
          <a:p>
            <a:pPr>
              <a:buSzTx/>
              <a:buNone/>
            </a:pPr>
            <a:r>
              <a:rPr dirty="0"/>
              <a:t>• </a:t>
            </a:r>
            <a:r>
              <a:rPr dirty="0" err="1"/>
              <a:t>Νταούλι</a:t>
            </a:r>
            <a:r>
              <a:rPr dirty="0"/>
              <a:t>: </a:t>
            </a:r>
            <a:r>
              <a:rPr dirty="0" err="1"/>
              <a:t>Παίζεται</a:t>
            </a:r>
            <a:r>
              <a:rPr dirty="0"/>
              <a:t> </a:t>
            </a:r>
            <a:r>
              <a:rPr dirty="0" err="1"/>
              <a:t>με</a:t>
            </a:r>
            <a:r>
              <a:rPr dirty="0"/>
              <a:t> </a:t>
            </a:r>
            <a:r>
              <a:rPr dirty="0" err="1"/>
              <a:t>τον</a:t>
            </a:r>
            <a:r>
              <a:rPr dirty="0"/>
              <a:t> «</a:t>
            </a:r>
            <a:r>
              <a:rPr dirty="0" err="1"/>
              <a:t>κόπανο</a:t>
            </a:r>
            <a:r>
              <a:rPr dirty="0"/>
              <a:t>» (</a:t>
            </a:r>
            <a:r>
              <a:rPr dirty="0" err="1"/>
              <a:t>χοντρό</a:t>
            </a:r>
            <a:r>
              <a:rPr dirty="0"/>
              <a:t> </a:t>
            </a:r>
            <a:r>
              <a:rPr dirty="0" err="1"/>
              <a:t>ξύλο</a:t>
            </a:r>
            <a:r>
              <a:rPr dirty="0"/>
              <a:t>) </a:t>
            </a:r>
            <a:r>
              <a:rPr dirty="0" err="1"/>
              <a:t>και</a:t>
            </a:r>
            <a:r>
              <a:rPr dirty="0"/>
              <a:t> </a:t>
            </a:r>
            <a:r>
              <a:rPr dirty="0" err="1"/>
              <a:t>τη</a:t>
            </a:r>
            <a:r>
              <a:rPr dirty="0"/>
              <a:t> «</a:t>
            </a:r>
            <a:r>
              <a:rPr dirty="0" err="1"/>
              <a:t>βέργα</a:t>
            </a:r>
            <a:r>
              <a:rPr dirty="0"/>
              <a:t>» (</a:t>
            </a:r>
            <a:r>
              <a:rPr dirty="0" err="1"/>
              <a:t>λεπτό</a:t>
            </a:r>
            <a:r>
              <a:rPr dirty="0"/>
              <a:t>) ή </a:t>
            </a:r>
            <a:r>
              <a:rPr dirty="0" err="1"/>
              <a:t>βίτσα</a:t>
            </a:r>
            <a:r>
              <a:rPr dirty="0"/>
              <a:t>.</a:t>
            </a:r>
          </a:p>
          <a:p>
            <a:pPr>
              <a:buSzTx/>
              <a:buNone/>
            </a:pPr>
            <a:endParaRPr dirty="0"/>
          </a:p>
          <a:p>
            <a:pPr>
              <a:buSzTx/>
              <a:buNone/>
            </a:pPr>
            <a:r>
              <a:rPr dirty="0"/>
              <a:t>• </a:t>
            </a:r>
            <a:r>
              <a:rPr dirty="0" err="1"/>
              <a:t>Τουμπελέκι</a:t>
            </a:r>
            <a:r>
              <a:rPr dirty="0"/>
              <a:t> &amp; </a:t>
            </a:r>
            <a:r>
              <a:rPr dirty="0" err="1"/>
              <a:t>Ντέφι</a:t>
            </a:r>
            <a:r>
              <a:rPr dirty="0"/>
              <a:t>: </a:t>
            </a:r>
            <a:r>
              <a:rPr dirty="0" err="1"/>
              <a:t>Παίζονται</a:t>
            </a:r>
            <a:r>
              <a:rPr dirty="0"/>
              <a:t> </a:t>
            </a:r>
            <a:r>
              <a:rPr dirty="0" err="1"/>
              <a:t>με</a:t>
            </a:r>
            <a:r>
              <a:rPr dirty="0"/>
              <a:t> </a:t>
            </a:r>
            <a:r>
              <a:rPr dirty="0" err="1"/>
              <a:t>τα</a:t>
            </a:r>
            <a:r>
              <a:rPr dirty="0"/>
              <a:t> </a:t>
            </a:r>
            <a:r>
              <a:rPr dirty="0" err="1"/>
              <a:t>χέρια</a:t>
            </a:r>
            <a:r>
              <a:rPr dirty="0"/>
              <a:t> (</a:t>
            </a:r>
            <a:r>
              <a:rPr dirty="0" err="1"/>
              <a:t>χτύπημα</a:t>
            </a:r>
            <a:r>
              <a:rPr dirty="0"/>
              <a:t> «</a:t>
            </a:r>
            <a:r>
              <a:rPr dirty="0" err="1"/>
              <a:t>ντουμ</a:t>
            </a:r>
            <a:r>
              <a:rPr dirty="0"/>
              <a:t>» </a:t>
            </a:r>
            <a:r>
              <a:rPr dirty="0" err="1"/>
              <a:t>στο</a:t>
            </a:r>
            <a:r>
              <a:rPr dirty="0"/>
              <a:t> </a:t>
            </a:r>
            <a:r>
              <a:rPr dirty="0" err="1"/>
              <a:t>κέντρο</a:t>
            </a:r>
            <a:r>
              <a:rPr dirty="0"/>
              <a:t> </a:t>
            </a:r>
            <a:r>
              <a:rPr dirty="0" err="1"/>
              <a:t>για</a:t>
            </a:r>
            <a:r>
              <a:rPr dirty="0"/>
              <a:t> </a:t>
            </a:r>
            <a:r>
              <a:rPr dirty="0" err="1"/>
              <a:t>μπάσο</a:t>
            </a:r>
            <a:r>
              <a:rPr dirty="0"/>
              <a:t>, «</a:t>
            </a:r>
            <a:r>
              <a:rPr dirty="0" err="1"/>
              <a:t>τεκ</a:t>
            </a:r>
            <a:r>
              <a:rPr dirty="0"/>
              <a:t>» </a:t>
            </a:r>
            <a:r>
              <a:rPr dirty="0" err="1"/>
              <a:t>στην</a:t>
            </a:r>
            <a:r>
              <a:rPr dirty="0"/>
              <a:t> </a:t>
            </a:r>
            <a:r>
              <a:rPr dirty="0" err="1"/>
              <a:t>άκρη</a:t>
            </a:r>
            <a:r>
              <a:rPr dirty="0"/>
              <a:t> </a:t>
            </a:r>
            <a:r>
              <a:rPr dirty="0" err="1"/>
              <a:t>για</a:t>
            </a:r>
            <a:r>
              <a:rPr dirty="0"/>
              <a:t> </a:t>
            </a:r>
            <a:r>
              <a:rPr dirty="0" err="1"/>
              <a:t>πρίμο</a:t>
            </a:r>
            <a:r>
              <a:rPr dirty="0"/>
              <a:t>).</a:t>
            </a:r>
          </a:p>
        </p:txBody>
      </p:sp>
    </p:spTree>
  </p:cSld>
  <p:clrMapOvr>
    <a:masterClrMapping/>
  </p:clrMapOvr>
  <p:transition spd="med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1 - Τίτλος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ΚΡΟΥΣΤΑ: Ρόλος &amp; Fun Fact</a:t>
            </a:r>
          </a:p>
        </p:txBody>
      </p:sp>
      <p:sp>
        <p:nvSpPr>
          <p:cNvPr id="369" name="2 - Θέση κειμένου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>
              <a:buSzTx/>
              <a:buNone/>
            </a:pPr>
            <a:r>
              <a:rPr dirty="0"/>
              <a:t>• Ο </a:t>
            </a:r>
            <a:r>
              <a:rPr dirty="0" err="1"/>
              <a:t>ρόλος</a:t>
            </a:r>
            <a:r>
              <a:rPr dirty="0"/>
              <a:t> </a:t>
            </a:r>
            <a:r>
              <a:rPr dirty="0" err="1"/>
              <a:t>τους</a:t>
            </a:r>
            <a:r>
              <a:rPr dirty="0"/>
              <a:t>: </a:t>
            </a:r>
            <a:r>
              <a:rPr dirty="0" err="1"/>
              <a:t>Στην</a:t>
            </a:r>
            <a:r>
              <a:rPr dirty="0"/>
              <a:t> </a:t>
            </a:r>
            <a:r>
              <a:rPr dirty="0" err="1"/>
              <a:t>παράδοση</a:t>
            </a:r>
            <a:r>
              <a:rPr dirty="0"/>
              <a:t> </a:t>
            </a:r>
            <a:r>
              <a:rPr dirty="0" err="1"/>
              <a:t>τα</a:t>
            </a:r>
            <a:r>
              <a:rPr dirty="0"/>
              <a:t> </a:t>
            </a:r>
            <a:r>
              <a:rPr dirty="0" err="1"/>
              <a:t>κρουστά</a:t>
            </a:r>
            <a:r>
              <a:rPr dirty="0"/>
              <a:t> «</a:t>
            </a:r>
            <a:r>
              <a:rPr dirty="0" err="1"/>
              <a:t>μιλούν</a:t>
            </a:r>
            <a:r>
              <a:rPr dirty="0"/>
              <a:t>» </a:t>
            </a:r>
            <a:r>
              <a:rPr dirty="0" err="1"/>
              <a:t>με</a:t>
            </a:r>
            <a:r>
              <a:rPr dirty="0"/>
              <a:t> </a:t>
            </a:r>
            <a:r>
              <a:rPr dirty="0" err="1"/>
              <a:t>τα</a:t>
            </a:r>
            <a:r>
              <a:rPr dirty="0"/>
              <a:t> </a:t>
            </a:r>
            <a:r>
              <a:rPr dirty="0" err="1"/>
              <a:t>έγχορδα</a:t>
            </a:r>
            <a:r>
              <a:rPr dirty="0"/>
              <a:t>, </a:t>
            </a:r>
            <a:r>
              <a:rPr dirty="0" err="1"/>
              <a:t>κάνουν</a:t>
            </a:r>
            <a:r>
              <a:rPr dirty="0"/>
              <a:t> </a:t>
            </a:r>
            <a:r>
              <a:rPr dirty="0" err="1"/>
              <a:t>σόλο</a:t>
            </a:r>
            <a:r>
              <a:rPr dirty="0"/>
              <a:t> </a:t>
            </a:r>
            <a:r>
              <a:rPr dirty="0" err="1"/>
              <a:t>και</a:t>
            </a:r>
            <a:r>
              <a:rPr dirty="0"/>
              <a:t> </a:t>
            </a:r>
            <a:r>
              <a:rPr dirty="0" err="1"/>
              <a:t>δίνουν</a:t>
            </a:r>
            <a:r>
              <a:rPr dirty="0"/>
              <a:t> </a:t>
            </a:r>
            <a:r>
              <a:rPr lang="el-GR" dirty="0" smtClean="0"/>
              <a:t>«φλόγα» και παλμό</a:t>
            </a:r>
            <a:r>
              <a:rPr dirty="0" smtClean="0"/>
              <a:t> </a:t>
            </a:r>
            <a:r>
              <a:rPr dirty="0" err="1"/>
              <a:t>στους</a:t>
            </a:r>
            <a:r>
              <a:rPr dirty="0"/>
              <a:t> </a:t>
            </a:r>
            <a:r>
              <a:rPr dirty="0" err="1"/>
              <a:t>χορευτές</a:t>
            </a:r>
            <a:r>
              <a:rPr dirty="0"/>
              <a:t>.</a:t>
            </a:r>
          </a:p>
          <a:p>
            <a:pPr>
              <a:buSzTx/>
              <a:buNone/>
            </a:pPr>
            <a:endParaRPr dirty="0"/>
          </a:p>
          <a:p>
            <a:pPr>
              <a:buSzTx/>
              <a:buNone/>
            </a:pPr>
            <a:r>
              <a:rPr dirty="0"/>
              <a:t>• Fun Fact: </a:t>
            </a:r>
            <a:r>
              <a:rPr b="1" dirty="0" err="1"/>
              <a:t>Στο</a:t>
            </a:r>
            <a:r>
              <a:rPr b="1" dirty="0"/>
              <a:t> </a:t>
            </a:r>
            <a:r>
              <a:rPr b="1" dirty="0" err="1"/>
              <a:t>Νταούλι</a:t>
            </a:r>
            <a:r>
              <a:rPr b="1" dirty="0"/>
              <a:t>, ο </a:t>
            </a:r>
            <a:r>
              <a:rPr b="1" dirty="0" err="1"/>
              <a:t>βαρύς</a:t>
            </a:r>
            <a:r>
              <a:rPr b="1" dirty="0"/>
              <a:t> </a:t>
            </a:r>
            <a:r>
              <a:rPr b="1" dirty="0" err="1"/>
              <a:t>κόπανος</a:t>
            </a:r>
            <a:r>
              <a:rPr b="1" dirty="0"/>
              <a:t> </a:t>
            </a:r>
            <a:r>
              <a:rPr b="1" dirty="0" err="1"/>
              <a:t>συμβολίζει</a:t>
            </a:r>
            <a:r>
              <a:rPr b="1" dirty="0"/>
              <a:t> </a:t>
            </a:r>
            <a:r>
              <a:rPr b="1" dirty="0" err="1"/>
              <a:t>τη</a:t>
            </a:r>
            <a:r>
              <a:rPr b="1" dirty="0"/>
              <a:t> </a:t>
            </a:r>
            <a:r>
              <a:rPr b="1" dirty="0" err="1"/>
              <a:t>Γη</a:t>
            </a:r>
            <a:r>
              <a:rPr b="1" dirty="0"/>
              <a:t> (</a:t>
            </a:r>
            <a:r>
              <a:rPr b="1" dirty="0" err="1"/>
              <a:t>βασικός</a:t>
            </a:r>
            <a:r>
              <a:rPr b="1" dirty="0"/>
              <a:t> </a:t>
            </a:r>
            <a:r>
              <a:rPr b="1" dirty="0" err="1"/>
              <a:t>παλμός</a:t>
            </a:r>
            <a:r>
              <a:rPr b="1" dirty="0"/>
              <a:t>) </a:t>
            </a:r>
            <a:r>
              <a:rPr b="1" dirty="0" err="1"/>
              <a:t>και</a:t>
            </a:r>
            <a:r>
              <a:rPr b="1" dirty="0"/>
              <a:t> η </a:t>
            </a:r>
            <a:r>
              <a:rPr b="1" dirty="0" err="1"/>
              <a:t>λεπτή</a:t>
            </a:r>
            <a:r>
              <a:rPr b="1" dirty="0"/>
              <a:t> </a:t>
            </a:r>
            <a:r>
              <a:rPr b="1" dirty="0" err="1"/>
              <a:t>βέργα</a:t>
            </a:r>
            <a:r>
              <a:rPr b="1" dirty="0"/>
              <a:t> </a:t>
            </a:r>
            <a:r>
              <a:rPr b="1" dirty="0" err="1"/>
              <a:t>συμβολίζει</a:t>
            </a:r>
            <a:r>
              <a:rPr b="1" dirty="0"/>
              <a:t> </a:t>
            </a:r>
            <a:r>
              <a:rPr b="1" dirty="0" err="1"/>
              <a:t>τον</a:t>
            </a:r>
            <a:r>
              <a:rPr b="1" dirty="0"/>
              <a:t> </a:t>
            </a:r>
            <a:r>
              <a:rPr b="1" dirty="0" err="1"/>
              <a:t>Αέρα</a:t>
            </a:r>
            <a:r>
              <a:rPr b="1" dirty="0"/>
              <a:t> (</a:t>
            </a:r>
            <a:r>
              <a:rPr b="1" dirty="0" err="1"/>
              <a:t>στολίδια</a:t>
            </a:r>
            <a:r>
              <a:rPr b="1" dirty="0"/>
              <a:t>)!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Θέμα του Office">
  <a:themeElements>
    <a:clrScheme name="Θέμα του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Θέμα του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Θέμα του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Θέμα του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Θέμα του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Θέμα του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</TotalTime>
  <Words>2727</Words>
  <Application>Microsoft Office PowerPoint</Application>
  <PresentationFormat>Προβολή στην οθόνη (4:3)</PresentationFormat>
  <Paragraphs>305</Paragraphs>
  <Slides>72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72</vt:i4>
      </vt:variant>
    </vt:vector>
  </HeadingPairs>
  <TitlesOfParts>
    <vt:vector size="73" baseType="lpstr">
      <vt:lpstr>Θέμα του Office</vt:lpstr>
      <vt:lpstr>Διαφάνεια 1</vt:lpstr>
      <vt:lpstr>ΣΑΝΤΟΥΡΙ: Κατηγορία &amp; Ταυτότητα</vt:lpstr>
      <vt:lpstr>ΣΑΝΤΟΥΡΙ: Ιστορικά Στοιχεία</vt:lpstr>
      <vt:lpstr>ΣΑΝΤΟΥΡΙ: Κατασκευή &amp; Παίξιμο</vt:lpstr>
      <vt:lpstr>ΣΑΝΤΟΥΡΙ: Ρόλος &amp; Fun Fact</vt:lpstr>
      <vt:lpstr>ΚΑΝΟΝΑΚΙ                        .</vt:lpstr>
      <vt:lpstr>ΚΑΝΟΝΑΚΙ: Ιστορικά Στοιχεία</vt:lpstr>
      <vt:lpstr>ΚΑΝΟΝΑΚΙ: Κατασκευή &amp; Παίξιμο</vt:lpstr>
      <vt:lpstr>ΚΑΝΟΝΑΚΙ: Ρόλος &amp; Fun Fact</vt:lpstr>
      <vt:lpstr>   ΟΥΤΙ: Κατηγορία     &amp;Ταυτότητα</vt:lpstr>
      <vt:lpstr>ΟΥΤΙ: Ιστορικά Στοιχεία</vt:lpstr>
      <vt:lpstr>ΟΥΤΙ: Κατασκευή &amp; Παίξιμο</vt:lpstr>
      <vt:lpstr>ΟΥΤΙ: Ρόλος &amp; Fun Fact</vt:lpstr>
      <vt:lpstr>Διαφάνεια 14</vt:lpstr>
      <vt:lpstr>Cümbüş (Τζουμπούς)</vt:lpstr>
      <vt:lpstr>ΤΖΟΥΜΠΟΥΣ: Ιστορικά Στοιχεία</vt:lpstr>
      <vt:lpstr>ΤΖΟΥΜΠΟΥΣ: Κατασκευή &amp; Παίξιμο</vt:lpstr>
      <vt:lpstr>Διαφάνεια 18</vt:lpstr>
      <vt:lpstr>Διαφάνεια 19</vt:lpstr>
      <vt:lpstr>Διαφάνεια 20</vt:lpstr>
      <vt:lpstr>Διαφάνεια 21</vt:lpstr>
      <vt:lpstr>Διαφάνεια 22</vt:lpstr>
      <vt:lpstr>Διαφάνεια 23</vt:lpstr>
      <vt:lpstr>Διαφάνεια 24</vt:lpstr>
      <vt:lpstr>ΜΠΟΥΖΟΥΚΙ</vt:lpstr>
      <vt:lpstr>ΜΠΟΥΖΟΥΚΙ: Ιστορικά Στοιχεία</vt:lpstr>
      <vt:lpstr>ΜΠΟΥΖΟΥΚΙ: Κατασκευή &amp; Παίξιμο</vt:lpstr>
      <vt:lpstr>ΜΠΟΥΖΟΥΚΙ: Ρόλος &amp; Fun Fact</vt:lpstr>
      <vt:lpstr>ΚΡΗΤΙΚΗ ΛΥΡΑ</vt:lpstr>
      <vt:lpstr>ΚΡΗΤΙΚΗ ΛΥΡΑ: Ιστορικά Στοιχεία</vt:lpstr>
      <vt:lpstr>Διαφάνεια 31</vt:lpstr>
      <vt:lpstr>ΚΡΗΤΙΚΗ ΛΥΡΑ: Κατασκευή &amp; Παίξιμο</vt:lpstr>
      <vt:lpstr>ΚΡΗΤΙΚΗ ΛΥΡΑ: Ρόλος &amp; Fun Fact</vt:lpstr>
      <vt:lpstr>ΒΙΟΛΙ:</vt:lpstr>
      <vt:lpstr>ΒΙΟΛΙ: Ιστορικά Στοιχεία</vt:lpstr>
      <vt:lpstr>ΒΙΟΛΙ: Κατασκευή &amp; Παίξιμο</vt:lpstr>
      <vt:lpstr>ΒΙΟΛΙ: Ρόλος &amp; Fun Fact</vt:lpstr>
      <vt:lpstr>Διαφάνεια 38</vt:lpstr>
      <vt:lpstr>ΚΛΑΡΙΝΟ</vt:lpstr>
      <vt:lpstr>ΚΛΑΡΙΝΟ: Ιστορικά Στοιχεία</vt:lpstr>
      <vt:lpstr>Το Ελληνικό Κλαρίνο (Clarinetto)</vt:lpstr>
      <vt:lpstr>ΚΛΑΡΙΝΟ: Κατασκευή &amp; Παίξιμο</vt:lpstr>
      <vt:lpstr>Έκταση Οργάνου</vt:lpstr>
      <vt:lpstr>Τύποι Κλαρίνων</vt:lpstr>
      <vt:lpstr>ΚΛΑΡΙΝΟ: Ρόλος &amp; Fun Fact</vt:lpstr>
      <vt:lpstr>ΣΑΞΟΦΩΝΟ: Κατηγορία &amp; Ταυτότητα</vt:lpstr>
      <vt:lpstr>ΣΑΞΟΦΩΝΟ: Ιστορικά Στοιχεία</vt:lpstr>
      <vt:lpstr>Το Σαξόφωνο (Saxophone)</vt:lpstr>
      <vt:lpstr>Τύποι Σαξοφώνων</vt:lpstr>
      <vt:lpstr>ΣΑΞΟΦΩΝΟ: Κατασκευή &amp; Παίξιμο</vt:lpstr>
      <vt:lpstr>ΣΑΞΟΦΩΝΟ: Ρόλος &amp; Fun Fact</vt:lpstr>
      <vt:lpstr>Έκταση Οργάνου</vt:lpstr>
      <vt:lpstr>ΦΛΑΟΥΤΟ &amp; PICCOLO</vt:lpstr>
      <vt:lpstr>ΦΛΑΟΥΤΟ: Ιστορικά Στοιχεία</vt:lpstr>
      <vt:lpstr>ΦΛΑΟΥΤΟ: Κατασκευή &amp; Παίξιμο</vt:lpstr>
      <vt:lpstr>ΦΛΑΟΥΤΟ: Ρόλος &amp; Fun Fact</vt:lpstr>
      <vt:lpstr>ΝΕΥ:                                             .</vt:lpstr>
      <vt:lpstr>ΝΕΥ: Ιστορικά Στοιχεία</vt:lpstr>
      <vt:lpstr>ΝΕΥ: Κατασκευή &amp; Παίξιμο</vt:lpstr>
      <vt:lpstr>ΝΕΥ: Ρόλος &amp; Fun Fact</vt:lpstr>
      <vt:lpstr>ΑΣΚΟΜΑΝΤΟΥΡΑ:</vt:lpstr>
      <vt:lpstr>ΑΣΚΟΜΑΝΤΟΥΡΑ: Ιστορικά Στοιχεία</vt:lpstr>
      <vt:lpstr>ΑΣΚΟΜΑΝΤΟΥΡΑ: Κατασκευή &amp; Παίξιμο</vt:lpstr>
      <vt:lpstr>ΑΣΚΟΜΑΝΤΟΥΡΑ: Ρόλος &amp; Fun Fact</vt:lpstr>
      <vt:lpstr>ΑΚΟΡΝΤΕΟΝ: Κατηγορία &amp; Ταυτότητα</vt:lpstr>
      <vt:lpstr>ΑΚΟΡΝΤΕΟΝ: Ιστορικά Στοιχεία</vt:lpstr>
      <vt:lpstr>ΑΚΟΡΝΤΕΟΝ: Κατασκευή &amp; Παίξιμο</vt:lpstr>
      <vt:lpstr>ΑΚΟΡΝΤΕΟΝ: Ρόλος &amp; Fun Fact</vt:lpstr>
      <vt:lpstr>ΚΡΟΥΣΤΑ: Κατηγορία &amp; Ταυτότητα</vt:lpstr>
      <vt:lpstr>ΚΡΟΥΣΤΑ: Ιστορικά Στοιχεία</vt:lpstr>
      <vt:lpstr>ΚΡΟΥΣΤΑ: Κατασκευή &amp; Παίξιμο</vt:lpstr>
      <vt:lpstr>ΚΡΟΥΣΤΑ: Ρόλος &amp; Fun Fact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Apostolos Maris</dc:creator>
  <cp:lastModifiedBy>amaris</cp:lastModifiedBy>
  <cp:revision>21</cp:revision>
  <dcterms:modified xsi:type="dcterms:W3CDTF">2026-02-24T13:45:13Z</dcterms:modified>
</cp:coreProperties>
</file>